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7"/>
  </p:handoutMasterIdLst>
  <p:sldIdLst>
    <p:sldId id="286" r:id="rId2"/>
    <p:sldId id="269" r:id="rId3"/>
    <p:sldId id="297" r:id="rId4"/>
    <p:sldId id="294" r:id="rId5"/>
    <p:sldId id="311" r:id="rId6"/>
    <p:sldId id="292" r:id="rId7"/>
    <p:sldId id="293" r:id="rId8"/>
    <p:sldId id="302" r:id="rId9"/>
    <p:sldId id="303" r:id="rId10"/>
    <p:sldId id="304" r:id="rId11"/>
    <p:sldId id="305" r:id="rId12"/>
    <p:sldId id="266" r:id="rId13"/>
    <p:sldId id="272" r:id="rId14"/>
    <p:sldId id="306" r:id="rId15"/>
    <p:sldId id="307" r:id="rId16"/>
    <p:sldId id="290" r:id="rId17"/>
    <p:sldId id="308" r:id="rId18"/>
    <p:sldId id="309" r:id="rId19"/>
    <p:sldId id="285" r:id="rId20"/>
    <p:sldId id="278" r:id="rId21"/>
    <p:sldId id="279" r:id="rId22"/>
    <p:sldId id="276" r:id="rId23"/>
    <p:sldId id="280" r:id="rId24"/>
    <p:sldId id="310" r:id="rId25"/>
    <p:sldId id="26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36D8F9-15B5-4E7A-B090-54D2B25960A1}" type="datetimeFigureOut">
              <a:rPr lang="en-US" smtClean="0"/>
              <a:pPr/>
              <a:t>9/28/2015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56DC5C-DF67-499D-83DD-E2DA29A0626D}" type="slidenum">
              <a:rPr lang="en-US" smtClean="0"/>
              <a:pPr/>
              <a:t>‹#›</a:t>
            </a:fld>
            <a:endParaRPr lang="en-US"/>
          </a:p>
        </p:txBody>
      </p:sp>
    </p:spTree>
    <p:extLst>
      <p:ext uri="{BB962C8B-B14F-4D97-AF65-F5344CB8AC3E}">
        <p14:creationId xmlns:p14="http://schemas.microsoft.com/office/powerpoint/2010/main" val="232887381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71DE351-1D93-4403-BB06-B3FDC2AC81DF}" type="datetimeFigureOut">
              <a:rPr lang="en-US" smtClean="0"/>
              <a:pPr/>
              <a:t>9/28/2015</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93F6B38-6E64-4230-A960-B0228D4D1F5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1DE351-1D93-4403-BB06-B3FDC2AC81DF}"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F6B38-6E64-4230-A960-B0228D4D1F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1DE351-1D93-4403-BB06-B3FDC2AC81DF}"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3F6B38-6E64-4230-A960-B0228D4D1F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71DE351-1D93-4403-BB06-B3FDC2AC81DF}" type="datetimeFigureOut">
              <a:rPr lang="en-US" smtClean="0"/>
              <a:pPr/>
              <a:t>9/28/2015</a:t>
            </a:fld>
            <a:endParaRPr lang="en-US"/>
          </a:p>
        </p:txBody>
      </p:sp>
      <p:sp>
        <p:nvSpPr>
          <p:cNvPr id="9" name="Slide Number Placeholder 8"/>
          <p:cNvSpPr>
            <a:spLocks noGrp="1"/>
          </p:cNvSpPr>
          <p:nvPr>
            <p:ph type="sldNum" sz="quarter" idx="15"/>
          </p:nvPr>
        </p:nvSpPr>
        <p:spPr/>
        <p:txBody>
          <a:bodyPr rtlCol="0"/>
          <a:lstStyle/>
          <a:p>
            <a:fld id="{593F6B38-6E64-4230-A960-B0228D4D1F52}"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71DE351-1D93-4403-BB06-B3FDC2AC81DF}" type="datetimeFigureOut">
              <a:rPr lang="en-US" smtClean="0"/>
              <a:pPr/>
              <a:t>9/28/2015</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593F6B38-6E64-4230-A960-B0228D4D1F5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1DE351-1D93-4403-BB06-B3FDC2AC81DF}" type="datetimeFigureOut">
              <a:rPr lang="en-US" smtClean="0"/>
              <a:pPr/>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3F6B38-6E64-4230-A960-B0228D4D1F52}"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71DE351-1D93-4403-BB06-B3FDC2AC81DF}" type="datetimeFigureOut">
              <a:rPr lang="en-US" smtClean="0"/>
              <a:pPr/>
              <a:t>9/28/2015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3F6B38-6E64-4230-A960-B0228D4D1F52}"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71DE351-1D93-4403-BB06-B3FDC2AC81DF}" type="datetimeFigureOut">
              <a:rPr lang="en-US" smtClean="0"/>
              <a:pPr/>
              <a:t>9/28/2015</a:t>
            </a:fld>
            <a:endParaRPr lang="en-US"/>
          </a:p>
        </p:txBody>
      </p:sp>
      <p:sp>
        <p:nvSpPr>
          <p:cNvPr id="7" name="Slide Number Placeholder 6"/>
          <p:cNvSpPr>
            <a:spLocks noGrp="1"/>
          </p:cNvSpPr>
          <p:nvPr>
            <p:ph type="sldNum" sz="quarter" idx="11"/>
          </p:nvPr>
        </p:nvSpPr>
        <p:spPr/>
        <p:txBody>
          <a:bodyPr rtlCol="0"/>
          <a:lstStyle/>
          <a:p>
            <a:fld id="{593F6B38-6E64-4230-A960-B0228D4D1F52}"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DE351-1D93-4403-BB06-B3FDC2AC81DF}" type="datetimeFigureOut">
              <a:rPr lang="en-US" smtClean="0"/>
              <a:pPr/>
              <a:t>9/28/2015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3F6B38-6E64-4230-A960-B0228D4D1F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71DE351-1D93-4403-BB06-B3FDC2AC81DF}" type="datetimeFigureOut">
              <a:rPr lang="en-US" smtClean="0"/>
              <a:pPr/>
              <a:t>9/28/2015</a:t>
            </a:fld>
            <a:endParaRPr lang="en-US"/>
          </a:p>
        </p:txBody>
      </p:sp>
      <p:sp>
        <p:nvSpPr>
          <p:cNvPr id="22" name="Slide Number Placeholder 21"/>
          <p:cNvSpPr>
            <a:spLocks noGrp="1"/>
          </p:cNvSpPr>
          <p:nvPr>
            <p:ph type="sldNum" sz="quarter" idx="15"/>
          </p:nvPr>
        </p:nvSpPr>
        <p:spPr/>
        <p:txBody>
          <a:bodyPr rtlCol="0"/>
          <a:lstStyle/>
          <a:p>
            <a:fld id="{593F6B38-6E64-4230-A960-B0228D4D1F52}"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71DE351-1D93-4403-BB06-B3FDC2AC81DF}" type="datetimeFigureOut">
              <a:rPr lang="en-US" smtClean="0"/>
              <a:pPr/>
              <a:t>9/28/2015</a:t>
            </a:fld>
            <a:endParaRPr lang="en-US"/>
          </a:p>
        </p:txBody>
      </p:sp>
      <p:sp>
        <p:nvSpPr>
          <p:cNvPr id="18" name="Slide Number Placeholder 17"/>
          <p:cNvSpPr>
            <a:spLocks noGrp="1"/>
          </p:cNvSpPr>
          <p:nvPr>
            <p:ph type="sldNum" sz="quarter" idx="11"/>
          </p:nvPr>
        </p:nvSpPr>
        <p:spPr/>
        <p:txBody>
          <a:bodyPr rtlCol="0"/>
          <a:lstStyle/>
          <a:p>
            <a:fld id="{593F6B38-6E64-4230-A960-B0228D4D1F52}"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71DE351-1D93-4403-BB06-B3FDC2AC81DF}" type="datetimeFigureOut">
              <a:rPr lang="en-US" smtClean="0"/>
              <a:pPr/>
              <a:t>9/28/2015</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93F6B38-6E64-4230-A960-B0228D4D1F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5%20&#1575;&#1581;&#1578;&#1610;&#1575;&#1591;%20&#1575;&#1587;&#1578;&#1575;&#1606;&#1583;&#1575;&#1585;&#1583;.do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hha.org.au/UserFiles/file/How_To_HandRub_Poster(1).pdf"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hha.org.au/UserFiles/file/Posters/How_To_HandWash_Poster_100102.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file:///G:\mers\&#1601;&#1585;&#1575;&#1610;&#1606;&#1583;.docx"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1052736"/>
            <a:ext cx="8077200" cy="1008112"/>
          </a:xfrm>
        </p:spPr>
        <p:txBody>
          <a:bodyPr>
            <a:normAutofit/>
          </a:bodyPr>
          <a:lstStyle/>
          <a:p>
            <a:pPr algn="ctr" rtl="1"/>
            <a:r>
              <a:rPr lang="fa-IR" sz="2800" dirty="0" smtClean="0">
                <a:solidFill>
                  <a:srgbClr val="FF0000"/>
                </a:solidFill>
              </a:rPr>
              <a:t>فرایند مواجهه با بيمار مشكوك به </a:t>
            </a:r>
            <a:r>
              <a:rPr lang="en-US" sz="2800" dirty="0" smtClean="0">
                <a:solidFill>
                  <a:srgbClr val="FF0000"/>
                </a:solidFill>
              </a:rPr>
              <a:t>SARI</a:t>
            </a:r>
            <a:r>
              <a:rPr lang="fa-IR" sz="2800" dirty="0" smtClean="0">
                <a:solidFill>
                  <a:srgbClr val="FF0000"/>
                </a:solidFill>
              </a:rPr>
              <a:t> و </a:t>
            </a:r>
            <a:r>
              <a:rPr lang="en-US" sz="2800" dirty="0" smtClean="0">
                <a:solidFill>
                  <a:srgbClr val="FF0000"/>
                </a:solidFill>
              </a:rPr>
              <a:t>MERS-COV</a:t>
            </a:r>
            <a:endParaRPr lang="en-US" sz="2800" dirty="0">
              <a:solidFill>
                <a:srgbClr val="FF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3124200" y="1905000"/>
            <a:ext cx="4191000" cy="3962400"/>
          </a:xfrm>
          <a:prstGeom prst="rect">
            <a:avLst/>
          </a:prstGeom>
          <a:noFill/>
          <a:ln w="9525">
            <a:noFill/>
            <a:miter lim="800000"/>
            <a:headEnd/>
            <a:tailEnd/>
          </a:ln>
          <a:effectLst/>
        </p:spPr>
      </p:pic>
    </p:spTree>
    <p:extLst>
      <p:ext uri="{BB962C8B-B14F-4D97-AF65-F5344CB8AC3E}">
        <p14:creationId xmlns:p14="http://schemas.microsoft.com/office/powerpoint/2010/main" val="1379684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2600" y="0"/>
            <a:ext cx="7162800" cy="6858000"/>
          </a:xfrm>
        </p:spPr>
        <p:txBody>
          <a:bodyPr>
            <a:normAutofit fontScale="85000" lnSpcReduction="10000"/>
          </a:bodyPr>
          <a:lstStyle/>
          <a:p>
            <a:pPr algn="just" rtl="1"/>
            <a:r>
              <a:rPr lang="en-US" dirty="0" smtClean="0">
                <a:solidFill>
                  <a:srgbClr val="FF0000"/>
                </a:solidFill>
              </a:rPr>
              <a:t>9 </a:t>
            </a:r>
            <a:r>
              <a:rPr lang="fa-IR" dirty="0" smtClean="0">
                <a:solidFill>
                  <a:srgbClr val="FF0000"/>
                </a:solidFill>
              </a:rPr>
              <a:t>-</a:t>
            </a:r>
            <a:r>
              <a:rPr lang="fa-IR" dirty="0" smtClean="0"/>
              <a:t>مديريت اتاق ايزوله</a:t>
            </a:r>
            <a:r>
              <a:rPr lang="en-US" dirty="0" smtClean="0"/>
              <a:t> : </a:t>
            </a:r>
          </a:p>
          <a:p>
            <a:pPr algn="just" rtl="1"/>
            <a:r>
              <a:rPr lang="en-US" dirty="0" smtClean="0"/>
              <a:t>- </a:t>
            </a:r>
            <a:r>
              <a:rPr lang="fa-IR" dirty="0" smtClean="0"/>
              <a:t>مديريت پرستاري با دفتر پرستاري بيمارستان </a:t>
            </a:r>
            <a:endParaRPr lang="en-US" dirty="0" smtClean="0"/>
          </a:p>
          <a:p>
            <a:pPr algn="just" rtl="1"/>
            <a:r>
              <a:rPr lang="en-US" dirty="0" smtClean="0"/>
              <a:t>- </a:t>
            </a:r>
            <a:r>
              <a:rPr lang="fa-IR" dirty="0" smtClean="0"/>
              <a:t>مديريت پزشكي با انتساب از طرف رئيس بيمارستان </a:t>
            </a:r>
            <a:endParaRPr lang="en-US" dirty="0" smtClean="0"/>
          </a:p>
          <a:p>
            <a:pPr algn="just" rtl="1"/>
            <a:r>
              <a:rPr lang="en-US" dirty="0" smtClean="0"/>
              <a:t> </a:t>
            </a:r>
          </a:p>
          <a:p>
            <a:pPr algn="just" rtl="1"/>
            <a:r>
              <a:rPr lang="en-US" dirty="0" smtClean="0">
                <a:solidFill>
                  <a:srgbClr val="FF0000"/>
                </a:solidFill>
              </a:rPr>
              <a:t>10</a:t>
            </a:r>
            <a:r>
              <a:rPr lang="fa-IR" dirty="0" smtClean="0">
                <a:solidFill>
                  <a:srgbClr val="FF0000"/>
                </a:solidFill>
              </a:rPr>
              <a:t>- </a:t>
            </a:r>
            <a:r>
              <a:rPr lang="fa-IR" dirty="0" smtClean="0">
                <a:solidFill>
                  <a:schemeClr val="tx1"/>
                </a:solidFill>
              </a:rPr>
              <a:t>در</a:t>
            </a:r>
            <a:r>
              <a:rPr lang="fa-IR" dirty="0" smtClean="0">
                <a:solidFill>
                  <a:srgbClr val="FF0000"/>
                </a:solidFill>
              </a:rPr>
              <a:t> </a:t>
            </a:r>
            <a:r>
              <a:rPr lang="fa-IR" dirty="0" smtClean="0"/>
              <a:t>صورت شک باليني درخواست مشاوره اورژانسي جهت ويزيت متخصص عفوني و در صورت عدم دسترسي به متخصص عفوني توسط متخصص داخلي، حداكثر تا</a:t>
            </a:r>
            <a:r>
              <a:rPr lang="en-US" dirty="0" smtClean="0"/>
              <a:t> 33 </a:t>
            </a:r>
            <a:r>
              <a:rPr lang="fa-IR" dirty="0" smtClean="0"/>
              <a:t>دقيقه پس از درخواست انجام گردد</a:t>
            </a:r>
          </a:p>
          <a:p>
            <a:pPr algn="just" rtl="1"/>
            <a:endParaRPr lang="fa-IR" dirty="0" smtClean="0"/>
          </a:p>
          <a:p>
            <a:pPr algn="just" rtl="1"/>
            <a:r>
              <a:rPr lang="en-US" dirty="0" smtClean="0">
                <a:solidFill>
                  <a:srgbClr val="FF0000"/>
                </a:solidFill>
              </a:rPr>
              <a:t>11</a:t>
            </a:r>
            <a:r>
              <a:rPr lang="fa-IR" dirty="0" smtClean="0">
                <a:solidFill>
                  <a:srgbClr val="FF0000"/>
                </a:solidFill>
              </a:rPr>
              <a:t>-</a:t>
            </a:r>
            <a:r>
              <a:rPr lang="en-US" dirty="0" smtClean="0"/>
              <a:t> </a:t>
            </a:r>
            <a:r>
              <a:rPr lang="fa-IR" dirty="0" smtClean="0"/>
              <a:t>رعايت الزامات </a:t>
            </a:r>
            <a:r>
              <a:rPr lang="en-US" dirty="0" smtClean="0"/>
              <a:t>PPE </a:t>
            </a:r>
            <a:r>
              <a:rPr lang="fa-IR" dirty="0" smtClean="0"/>
              <a:t>در تمام مراحل </a:t>
            </a:r>
          </a:p>
          <a:p>
            <a:pPr algn="just" rtl="1"/>
            <a:endParaRPr lang="en-US" dirty="0" smtClean="0"/>
          </a:p>
          <a:p>
            <a:pPr algn="just" rtl="1"/>
            <a:r>
              <a:rPr lang="en-US" dirty="0" smtClean="0">
                <a:solidFill>
                  <a:srgbClr val="FF0000"/>
                </a:solidFill>
              </a:rPr>
              <a:t>-12 </a:t>
            </a:r>
            <a:r>
              <a:rPr lang="fa-IR" dirty="0" smtClean="0"/>
              <a:t>بيماران با علائم شديد و تاريخچه مثبت و ويزيت و تعيين تكليف بيمار توسط متخصص عفوني</a:t>
            </a:r>
            <a:r>
              <a:rPr lang="en-US" dirty="0" smtClean="0"/>
              <a:t> / </a:t>
            </a:r>
            <a:r>
              <a:rPr lang="fa-IR" dirty="0" smtClean="0"/>
              <a:t>داخلي</a:t>
            </a:r>
            <a:r>
              <a:rPr lang="en-US" dirty="0" smtClean="0"/>
              <a:t> : </a:t>
            </a:r>
            <a:r>
              <a:rPr lang="fa-IR" dirty="0" smtClean="0"/>
              <a:t>بر اساس تصميم طبق پروتكل </a:t>
            </a:r>
            <a:r>
              <a:rPr lang="en-US" dirty="0" smtClean="0"/>
              <a:t>EOC </a:t>
            </a:r>
            <a:r>
              <a:rPr lang="fa-IR" dirty="0" smtClean="0"/>
              <a:t>، در صورت نياز به بستري بيمار در بخش تخصصي عفوني، به سطح </a:t>
            </a:r>
            <a:r>
              <a:rPr lang="en-US" dirty="0" smtClean="0"/>
              <a:t>II </a:t>
            </a:r>
            <a:r>
              <a:rPr lang="fa-IR" dirty="0" smtClean="0"/>
              <a:t>و </a:t>
            </a:r>
            <a:r>
              <a:rPr lang="en-US" dirty="0" smtClean="0"/>
              <a:t>III </a:t>
            </a:r>
            <a:r>
              <a:rPr lang="fa-IR" dirty="0" smtClean="0"/>
              <a:t>بيمارستاني و در صورت نياز به بستري در </a:t>
            </a:r>
            <a:r>
              <a:rPr lang="en-US" dirty="0" smtClean="0"/>
              <a:t>ICU </a:t>
            </a:r>
            <a:r>
              <a:rPr lang="fa-IR" dirty="0" smtClean="0"/>
              <a:t>به سطح </a:t>
            </a:r>
            <a:r>
              <a:rPr lang="en-US" dirty="0" smtClean="0"/>
              <a:t>III </a:t>
            </a:r>
            <a:r>
              <a:rPr lang="fa-IR" dirty="0" smtClean="0"/>
              <a:t>بيمارستاني ارجاع مي شوند</a:t>
            </a:r>
            <a:r>
              <a:rPr lang="en-US" dirty="0" smtClean="0"/>
              <a:t>. </a:t>
            </a:r>
            <a:endParaRPr lang="fa-IR" dirty="0" smtClean="0"/>
          </a:p>
          <a:p>
            <a:pPr algn="just" rtl="1"/>
            <a:endParaRPr lang="en-US" dirty="0" smtClean="0"/>
          </a:p>
          <a:p>
            <a:pPr algn="just" rtl="1"/>
            <a:r>
              <a:rPr lang="fa-IR" dirty="0" smtClean="0">
                <a:solidFill>
                  <a:srgbClr val="FF0000"/>
                </a:solidFill>
              </a:rPr>
              <a:t>بيماران با علائم شديد و تاريخچه مثبت و ويزيت و تعيين تكليف بيمار توسط متخصص عفوني</a:t>
            </a:r>
            <a:r>
              <a:rPr lang="en-US" dirty="0" smtClean="0">
                <a:solidFill>
                  <a:srgbClr val="FF0000"/>
                </a:solidFill>
              </a:rPr>
              <a:t> / </a:t>
            </a:r>
            <a:r>
              <a:rPr lang="fa-IR" dirty="0" smtClean="0">
                <a:solidFill>
                  <a:srgbClr val="FF0000"/>
                </a:solidFill>
              </a:rPr>
              <a:t>داخلي</a:t>
            </a:r>
            <a:r>
              <a:rPr lang="en-US" dirty="0" smtClean="0">
                <a:solidFill>
                  <a:srgbClr val="FF0000"/>
                </a:solidFill>
              </a:rPr>
              <a:t> : </a:t>
            </a:r>
            <a:r>
              <a:rPr lang="fa-IR" dirty="0" smtClean="0">
                <a:solidFill>
                  <a:srgbClr val="FF0000"/>
                </a:solidFill>
              </a:rPr>
              <a:t>بر اساس تصميم طبق پروتكل </a:t>
            </a:r>
            <a:r>
              <a:rPr lang="en-US" dirty="0" smtClean="0">
                <a:solidFill>
                  <a:srgbClr val="FF0000"/>
                </a:solidFill>
              </a:rPr>
              <a:t>EOC </a:t>
            </a:r>
            <a:r>
              <a:rPr lang="fa-IR" dirty="0" smtClean="0">
                <a:solidFill>
                  <a:srgbClr val="FF0000"/>
                </a:solidFill>
              </a:rPr>
              <a:t>، در صورت نياز به بستري بيمار در بخش تخصصي عفوني، دربيمارستان سطح </a:t>
            </a:r>
            <a:r>
              <a:rPr lang="en-US" dirty="0" smtClean="0">
                <a:solidFill>
                  <a:srgbClr val="FF0000"/>
                </a:solidFill>
              </a:rPr>
              <a:t>II </a:t>
            </a:r>
            <a:r>
              <a:rPr lang="fa-IR" dirty="0" smtClean="0">
                <a:solidFill>
                  <a:srgbClr val="FF0000"/>
                </a:solidFill>
              </a:rPr>
              <a:t>يا </a:t>
            </a:r>
            <a:r>
              <a:rPr lang="en-US" dirty="0" smtClean="0">
                <a:solidFill>
                  <a:srgbClr val="FF0000"/>
                </a:solidFill>
              </a:rPr>
              <a:t>III </a:t>
            </a:r>
            <a:r>
              <a:rPr lang="fa-IR" dirty="0" smtClean="0">
                <a:solidFill>
                  <a:srgbClr val="FF0000"/>
                </a:solidFill>
              </a:rPr>
              <a:t>و در صورت نياز به بستري در </a:t>
            </a:r>
            <a:r>
              <a:rPr lang="en-US" dirty="0" smtClean="0">
                <a:solidFill>
                  <a:srgbClr val="FF0000"/>
                </a:solidFill>
              </a:rPr>
              <a:t>ICU </a:t>
            </a:r>
            <a:r>
              <a:rPr lang="fa-IR" dirty="0" smtClean="0">
                <a:solidFill>
                  <a:srgbClr val="FF0000"/>
                </a:solidFill>
              </a:rPr>
              <a:t>به سطح </a:t>
            </a:r>
            <a:r>
              <a:rPr lang="en-US" dirty="0" smtClean="0">
                <a:solidFill>
                  <a:srgbClr val="FF0000"/>
                </a:solidFill>
              </a:rPr>
              <a:t>III </a:t>
            </a:r>
            <a:r>
              <a:rPr lang="fa-IR" dirty="0" smtClean="0">
                <a:solidFill>
                  <a:srgbClr val="FF0000"/>
                </a:solidFill>
              </a:rPr>
              <a:t>بيمارستاني ارجاع مي شوند</a:t>
            </a:r>
            <a:endParaRPr lang="en-US" dirty="0" smtClean="0">
              <a:solidFill>
                <a:srgbClr val="FF0000"/>
              </a:solidFill>
            </a:endParaRPr>
          </a:p>
          <a:p>
            <a:pPr algn="just" rtl="1"/>
            <a:r>
              <a:rPr lang="en-US" dirty="0" smtClean="0">
                <a:solidFill>
                  <a:srgbClr val="FF0000"/>
                </a:solidFill>
              </a:rPr>
              <a:t>. </a:t>
            </a:r>
            <a:r>
              <a:rPr lang="fa-IR" dirty="0" smtClean="0">
                <a:solidFill>
                  <a:srgbClr val="FF0000"/>
                </a:solidFill>
              </a:rPr>
              <a:t>مانيتورينگ بيمار مشكوک در بخش عفوني و اجراي ملزومات مراقبت پزشكي </a:t>
            </a:r>
          </a:p>
          <a:p>
            <a:pPr algn="just" rtl="1"/>
            <a:endParaRPr lang="en-US" dirty="0" smtClean="0">
              <a:solidFill>
                <a:srgbClr val="FF0000"/>
              </a:solidFill>
            </a:endParaRPr>
          </a:p>
          <a:p>
            <a:pPr algn="just" rtl="1"/>
            <a:r>
              <a:rPr lang="fa-IR" dirty="0" smtClean="0">
                <a:solidFill>
                  <a:srgbClr val="00B050"/>
                </a:solidFill>
              </a:rPr>
              <a:t>مشخص شدن وضعيت بيمار از نظر بستري در بخش تخصصي </a:t>
            </a:r>
            <a:r>
              <a:rPr lang="en-US" dirty="0" smtClean="0">
                <a:solidFill>
                  <a:srgbClr val="00B050"/>
                </a:solidFill>
              </a:rPr>
              <a:t>/ </a:t>
            </a:r>
            <a:r>
              <a:rPr lang="fa-IR" dirty="0" smtClean="0">
                <a:solidFill>
                  <a:srgbClr val="00B050"/>
                </a:solidFill>
              </a:rPr>
              <a:t>فوق تخصصي و يا </a:t>
            </a:r>
            <a:r>
              <a:rPr lang="en-US" dirty="0" smtClean="0">
                <a:solidFill>
                  <a:srgbClr val="00B050"/>
                </a:solidFill>
              </a:rPr>
              <a:t>ICU </a:t>
            </a:r>
            <a:r>
              <a:rPr lang="fa-IR" dirty="0" smtClean="0">
                <a:solidFill>
                  <a:srgbClr val="00B050"/>
                </a:solidFill>
              </a:rPr>
              <a:t>تنفسي فشار منفي در بيمارستان</a:t>
            </a:r>
            <a:endParaRPr lang="en-US" dirty="0" smtClean="0">
              <a:solidFill>
                <a:srgbClr val="00B050"/>
              </a:solidFill>
            </a:endParaRPr>
          </a:p>
          <a:p>
            <a:pPr algn="just" rtl="1"/>
            <a:r>
              <a:rPr lang="fa-IR" dirty="0" smtClean="0">
                <a:solidFill>
                  <a:srgbClr val="00B050"/>
                </a:solidFill>
              </a:rPr>
              <a:t>بيماراني كه با هماهنگي</a:t>
            </a:r>
            <a:r>
              <a:rPr lang="en-US" dirty="0" smtClean="0">
                <a:solidFill>
                  <a:srgbClr val="00B050"/>
                </a:solidFill>
              </a:rPr>
              <a:t> EOC</a:t>
            </a:r>
            <a:r>
              <a:rPr lang="fa-IR" dirty="0" smtClean="0">
                <a:solidFill>
                  <a:srgbClr val="00B050"/>
                </a:solidFill>
              </a:rPr>
              <a:t> توسط </a:t>
            </a:r>
            <a:r>
              <a:rPr lang="en-US" dirty="0" smtClean="0">
                <a:solidFill>
                  <a:srgbClr val="00B050"/>
                </a:solidFill>
              </a:rPr>
              <a:t>EMS</a:t>
            </a:r>
            <a:r>
              <a:rPr lang="fa-IR" dirty="0" smtClean="0">
                <a:solidFill>
                  <a:srgbClr val="00B050"/>
                </a:solidFill>
              </a:rPr>
              <a:t>  از سطح يک و دو به سطح سه بيمارستاني ارجاع شده اند بدون توقف در واحد ترياژ به اتاق ايزوله تنفسي</a:t>
            </a:r>
            <a:r>
              <a:rPr lang="en-US" dirty="0" smtClean="0">
                <a:solidFill>
                  <a:srgbClr val="00B050"/>
                </a:solidFill>
              </a:rPr>
              <a:t> )</a:t>
            </a:r>
            <a:r>
              <a:rPr lang="fa-IR" dirty="0" smtClean="0">
                <a:solidFill>
                  <a:srgbClr val="00B050"/>
                </a:solidFill>
              </a:rPr>
              <a:t>فشار منفي</a:t>
            </a:r>
            <a:r>
              <a:rPr lang="en-US" dirty="0" smtClean="0">
                <a:solidFill>
                  <a:srgbClr val="00B050"/>
                </a:solidFill>
              </a:rPr>
              <a:t>( </a:t>
            </a:r>
            <a:r>
              <a:rPr lang="fa-IR" dirty="0" smtClean="0">
                <a:solidFill>
                  <a:srgbClr val="00B050"/>
                </a:solidFill>
              </a:rPr>
              <a:t>منتقل شود تا از تردد و تاخير غير ضروري در بخش اورژانس پيشگيري گردد </a:t>
            </a:r>
          </a:p>
          <a:p>
            <a:pPr algn="just" rtl="1"/>
            <a:r>
              <a:rPr lang="fa-IR" dirty="0" smtClean="0">
                <a:solidFill>
                  <a:srgbClr val="00B050"/>
                </a:solidFill>
              </a:rPr>
              <a:t>مانيتورينگ بيمار از نظر مراقبتهاي تخصصي/فوق تخصص عفوني و ريه</a:t>
            </a:r>
          </a:p>
          <a:p>
            <a:pPr algn="just" rtl="1"/>
            <a:r>
              <a:rPr lang="fa-IR" dirty="0" smtClean="0">
                <a:solidFill>
                  <a:srgbClr val="00B050"/>
                </a:solidFill>
              </a:rPr>
              <a:t>در موارد مراجعه مستقيم بيمار به سطح </a:t>
            </a:r>
            <a:r>
              <a:rPr lang="en-US" dirty="0" smtClean="0">
                <a:solidFill>
                  <a:srgbClr val="00B050"/>
                </a:solidFill>
              </a:rPr>
              <a:t>III </a:t>
            </a:r>
            <a:r>
              <a:rPr lang="fa-IR" dirty="0" smtClean="0">
                <a:solidFill>
                  <a:srgbClr val="00B050"/>
                </a:solidFill>
              </a:rPr>
              <a:t>طبق پروتكل مراقبت از بيماران حاد تنفسي كوروناويروس، طي فعال شدن زنجيره اطلاع و مديريت بيماران مشكوک به كوروناويروس، اطلاع رساني به </a:t>
            </a:r>
            <a:r>
              <a:rPr lang="en-US" dirty="0" smtClean="0">
                <a:solidFill>
                  <a:srgbClr val="00B050"/>
                </a:solidFill>
              </a:rPr>
              <a:t>EOC </a:t>
            </a:r>
            <a:r>
              <a:rPr lang="fa-IR" dirty="0" smtClean="0">
                <a:solidFill>
                  <a:srgbClr val="00B050"/>
                </a:solidFill>
              </a:rPr>
              <a:t>انجام گردد.</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33400"/>
            <a:ext cx="7162800" cy="5841522"/>
          </a:xfrm>
        </p:spPr>
        <p:txBody>
          <a:bodyPr>
            <a:normAutofit fontScale="92500" lnSpcReduction="10000"/>
          </a:bodyPr>
          <a:lstStyle/>
          <a:p>
            <a:pPr algn="r" rtl="1"/>
            <a:r>
              <a:rPr lang="en-US" dirty="0" smtClean="0">
                <a:solidFill>
                  <a:srgbClr val="FF0000"/>
                </a:solidFill>
              </a:rPr>
              <a:t>-13 </a:t>
            </a:r>
            <a:r>
              <a:rPr lang="fa-IR" dirty="0" smtClean="0"/>
              <a:t>انجام مقدمات انتقال بيماران به مراكز درماني</a:t>
            </a:r>
            <a:r>
              <a:rPr lang="en-US" dirty="0" smtClean="0"/>
              <a:t>)</a:t>
            </a:r>
            <a:r>
              <a:rPr lang="fa-IR" dirty="0" smtClean="0"/>
              <a:t>بيمارستان سطح </a:t>
            </a:r>
            <a:r>
              <a:rPr lang="en-US" dirty="0" smtClean="0"/>
              <a:t>II </a:t>
            </a:r>
            <a:r>
              <a:rPr lang="fa-IR" dirty="0" smtClean="0"/>
              <a:t>و يا </a:t>
            </a:r>
            <a:r>
              <a:rPr lang="en-US" dirty="0" smtClean="0"/>
              <a:t>III</a:t>
            </a:r>
            <a:r>
              <a:rPr lang="fa-IR" dirty="0" smtClean="0"/>
              <a:t>)</a:t>
            </a:r>
            <a:endParaRPr lang="en-US" dirty="0" smtClean="0"/>
          </a:p>
          <a:p>
            <a:pPr algn="r" rtl="1"/>
            <a:r>
              <a:rPr lang="fa-IR" dirty="0" smtClean="0">
                <a:solidFill>
                  <a:srgbClr val="FF0000"/>
                </a:solidFill>
              </a:rPr>
              <a:t>در صورت نيازارجاع به سطح </a:t>
            </a:r>
            <a:r>
              <a:rPr lang="en-US" dirty="0" smtClean="0">
                <a:solidFill>
                  <a:srgbClr val="FF0000"/>
                </a:solidFill>
              </a:rPr>
              <a:t>III </a:t>
            </a:r>
            <a:r>
              <a:rPr lang="fa-IR" dirty="0" smtClean="0">
                <a:solidFill>
                  <a:srgbClr val="FF0000"/>
                </a:solidFill>
              </a:rPr>
              <a:t>، انتقال بيماران توسط آمبولانس مخصوص </a:t>
            </a:r>
            <a:r>
              <a:rPr lang="en-US" dirty="0" smtClean="0">
                <a:solidFill>
                  <a:srgbClr val="FF0000"/>
                </a:solidFill>
              </a:rPr>
              <a:t>EMS </a:t>
            </a:r>
            <a:r>
              <a:rPr lang="fa-IR" dirty="0" smtClean="0">
                <a:solidFill>
                  <a:srgbClr val="FF0000"/>
                </a:solidFill>
              </a:rPr>
              <a:t>(مجهز به </a:t>
            </a:r>
            <a:r>
              <a:rPr lang="en-US" dirty="0" smtClean="0">
                <a:solidFill>
                  <a:srgbClr val="FF0000"/>
                </a:solidFill>
              </a:rPr>
              <a:t>PPE </a:t>
            </a:r>
            <a:r>
              <a:rPr lang="fa-IR" dirty="0" smtClean="0">
                <a:solidFill>
                  <a:srgbClr val="FF0000"/>
                </a:solidFill>
              </a:rPr>
              <a:t>) به سطوح بالاتر</a:t>
            </a:r>
          </a:p>
          <a:p>
            <a:pPr algn="r" rtl="1"/>
            <a:r>
              <a:rPr lang="fa-IR" dirty="0" smtClean="0">
                <a:solidFill>
                  <a:srgbClr val="92D050"/>
                </a:solidFill>
              </a:rPr>
              <a:t>مانيتورينگ بيمار از نظر مراقبتهاي تخصصي</a:t>
            </a:r>
            <a:r>
              <a:rPr lang="en-US" dirty="0" smtClean="0">
                <a:solidFill>
                  <a:srgbClr val="92D050"/>
                </a:solidFill>
              </a:rPr>
              <a:t>/</a:t>
            </a:r>
            <a:r>
              <a:rPr lang="fa-IR" dirty="0" smtClean="0">
                <a:solidFill>
                  <a:srgbClr val="92D050"/>
                </a:solidFill>
              </a:rPr>
              <a:t>فوق تخصص عفوني و ريه</a:t>
            </a:r>
          </a:p>
          <a:p>
            <a:pPr algn="r" rtl="1"/>
            <a:endParaRPr lang="en-US" dirty="0" smtClean="0"/>
          </a:p>
          <a:p>
            <a:pPr algn="r" rtl="1"/>
            <a:r>
              <a:rPr lang="en-US" dirty="0" smtClean="0">
                <a:solidFill>
                  <a:srgbClr val="FF0000"/>
                </a:solidFill>
              </a:rPr>
              <a:t>-14 </a:t>
            </a:r>
            <a:r>
              <a:rPr lang="fa-IR" dirty="0" smtClean="0">
                <a:solidFill>
                  <a:srgbClr val="FF0000"/>
                </a:solidFill>
              </a:rPr>
              <a:t>تحويل بيماراني كه با هماهنگي وبا </a:t>
            </a:r>
            <a:r>
              <a:rPr lang="en-US" dirty="0" smtClean="0">
                <a:solidFill>
                  <a:srgbClr val="FF0000"/>
                </a:solidFill>
              </a:rPr>
              <a:t>EMS </a:t>
            </a:r>
            <a:r>
              <a:rPr lang="fa-IR" dirty="0" smtClean="0">
                <a:solidFill>
                  <a:srgbClr val="FF0000"/>
                </a:solidFill>
              </a:rPr>
              <a:t>از سطح يک به سطح دو بيمارستاني منتقل شده اند بدون توقف در واحد ترياژ در اتاق ايزوله تنفسي</a:t>
            </a:r>
            <a:r>
              <a:rPr lang="en-US" dirty="0" smtClean="0">
                <a:solidFill>
                  <a:srgbClr val="FF0000"/>
                </a:solidFill>
              </a:rPr>
              <a:t> )</a:t>
            </a:r>
            <a:r>
              <a:rPr lang="fa-IR" dirty="0" smtClean="0">
                <a:solidFill>
                  <a:srgbClr val="FF0000"/>
                </a:solidFill>
              </a:rPr>
              <a:t>ترجيحاً فشار منفي</a:t>
            </a:r>
            <a:r>
              <a:rPr lang="en-US" dirty="0" smtClean="0">
                <a:solidFill>
                  <a:srgbClr val="FF0000"/>
                </a:solidFill>
              </a:rPr>
              <a:t>( </a:t>
            </a:r>
            <a:r>
              <a:rPr lang="fa-IR" dirty="0" smtClean="0">
                <a:solidFill>
                  <a:srgbClr val="FF0000"/>
                </a:solidFill>
              </a:rPr>
              <a:t>انجام شود تا از تردد و تاخير غير ضروري در بخش اورژانس پيشگيري گردد</a:t>
            </a:r>
            <a:endParaRPr lang="en-US" dirty="0" smtClean="0">
              <a:solidFill>
                <a:srgbClr val="FF0000"/>
              </a:solidFill>
            </a:endParaRPr>
          </a:p>
          <a:p>
            <a:pPr algn="r" rtl="1"/>
            <a:r>
              <a:rPr lang="fa-IR" dirty="0" smtClean="0">
                <a:solidFill>
                  <a:srgbClr val="FF0000"/>
                </a:solidFill>
              </a:rPr>
              <a:t>در موارد مراجعه مستقيم بيمار به سطح </a:t>
            </a:r>
            <a:r>
              <a:rPr lang="en-US" dirty="0" smtClean="0">
                <a:solidFill>
                  <a:srgbClr val="FF0000"/>
                </a:solidFill>
              </a:rPr>
              <a:t>II </a:t>
            </a:r>
            <a:r>
              <a:rPr lang="fa-IR" dirty="0" smtClean="0">
                <a:solidFill>
                  <a:srgbClr val="FF0000"/>
                </a:solidFill>
              </a:rPr>
              <a:t>طبق پروتكل مراقبت از بيماران حاد تنفسي كوروناويروس، طي فعال شدن زنجيره اطلاع و مديريت بيماران مشكوک به كوروناويروس، اطلاع رساني به </a:t>
            </a:r>
            <a:r>
              <a:rPr lang="en-US" dirty="0" smtClean="0">
                <a:solidFill>
                  <a:srgbClr val="FF0000"/>
                </a:solidFill>
              </a:rPr>
              <a:t>EOC </a:t>
            </a:r>
            <a:r>
              <a:rPr lang="fa-IR" dirty="0" smtClean="0">
                <a:solidFill>
                  <a:srgbClr val="FF0000"/>
                </a:solidFill>
              </a:rPr>
              <a:t>انجام گردد</a:t>
            </a:r>
            <a:r>
              <a:rPr lang="en-US" dirty="0" smtClean="0">
                <a:solidFill>
                  <a:srgbClr val="FF0000"/>
                </a:solidFill>
              </a:rPr>
              <a:t>. </a:t>
            </a:r>
          </a:p>
          <a:p>
            <a:pPr algn="r" rtl="1"/>
            <a:r>
              <a:rPr lang="fa-IR" dirty="0" smtClean="0">
                <a:solidFill>
                  <a:srgbClr val="00B050"/>
                </a:solidFill>
              </a:rPr>
              <a:t>در موارد مراجعه مستقيم بيمار به سطح </a:t>
            </a:r>
            <a:r>
              <a:rPr lang="en-US" dirty="0" smtClean="0">
                <a:solidFill>
                  <a:srgbClr val="00B050"/>
                </a:solidFill>
              </a:rPr>
              <a:t>III </a:t>
            </a:r>
            <a:r>
              <a:rPr lang="fa-IR" dirty="0" smtClean="0">
                <a:solidFill>
                  <a:srgbClr val="00B050"/>
                </a:solidFill>
              </a:rPr>
              <a:t>طبق پروتكل مراقبت از بيماران حاد تنفسي كوروناويروس، طي فعال شدن زنجيره اطلاع و مديريت بيماران مشكوک به كوروناويروس، اطلاع رساني به </a:t>
            </a:r>
            <a:r>
              <a:rPr lang="en-US" dirty="0" smtClean="0">
                <a:solidFill>
                  <a:srgbClr val="00B050"/>
                </a:solidFill>
              </a:rPr>
              <a:t>EOC </a:t>
            </a:r>
            <a:r>
              <a:rPr lang="fa-IR" dirty="0" smtClean="0">
                <a:solidFill>
                  <a:srgbClr val="00B050"/>
                </a:solidFill>
              </a:rPr>
              <a:t>انجام گردد</a:t>
            </a:r>
          </a:p>
          <a:p>
            <a:pPr algn="r" rtl="1"/>
            <a:endParaRPr lang="en-US" dirty="0" smtClean="0">
              <a:solidFill>
                <a:srgbClr val="00B050"/>
              </a:solidFill>
            </a:endParaRPr>
          </a:p>
          <a:p>
            <a:pPr algn="r" rtl="1"/>
            <a:r>
              <a:rPr lang="en-US" dirty="0" smtClean="0"/>
              <a:t>-14 </a:t>
            </a:r>
            <a:r>
              <a:rPr lang="fa-IR" dirty="0" smtClean="0"/>
              <a:t>هماهنگي با </a:t>
            </a:r>
            <a:r>
              <a:rPr lang="en-US" dirty="0" smtClean="0"/>
              <a:t>EOC </a:t>
            </a:r>
            <a:r>
              <a:rPr lang="fa-IR" dirty="0" smtClean="0"/>
              <a:t>دانشگاه جهت هماهنگي با ستاد هدايت و مركز مديريت حوادث و فوريت هاي پزشكي و اطلاع به معاونت بهداشتي و فعال كردن فرآيند مديريت و انتقال بيماران حاد تنفسي</a:t>
            </a:r>
            <a:r>
              <a:rPr lang="en-US" dirty="0" smtClean="0"/>
              <a:t>(</a:t>
            </a:r>
            <a:endParaRPr lang="fa-IR" dirty="0" smtClean="0"/>
          </a:p>
          <a:p>
            <a:pPr algn="r" rtl="1"/>
            <a:endParaRPr lang="en-US" dirty="0" smtClean="0"/>
          </a:p>
          <a:p>
            <a:pPr algn="r" rtl="1"/>
            <a:r>
              <a:rPr lang="en-US" dirty="0" smtClean="0"/>
              <a:t>-15 </a:t>
            </a:r>
            <a:r>
              <a:rPr lang="fa-IR" dirty="0" smtClean="0"/>
              <a:t>انتقال بيماران توسط آمبولانس مخصوص </a:t>
            </a:r>
            <a:r>
              <a:rPr lang="en-US" dirty="0" smtClean="0"/>
              <a:t>EMS </a:t>
            </a:r>
            <a:r>
              <a:rPr lang="fa-IR" dirty="0" smtClean="0"/>
              <a:t>(مجهز به </a:t>
            </a:r>
            <a:r>
              <a:rPr lang="en-US" dirty="0" smtClean="0"/>
              <a:t>PPE </a:t>
            </a:r>
            <a:r>
              <a:rPr lang="fa-IR" dirty="0" smtClean="0"/>
              <a:t>)به سطوح بالاتر</a:t>
            </a:r>
            <a:endParaRPr lang="en-US" dirty="0" smtClean="0"/>
          </a:p>
          <a:p>
            <a:pPr algn="r" rtl="1"/>
            <a:r>
              <a:rPr lang="fa-IR" dirty="0" smtClean="0"/>
              <a:t> </a:t>
            </a:r>
            <a:endParaRPr lang="en-US" dirty="0" smtClean="0"/>
          </a:p>
          <a:p>
            <a:pPr algn="r"/>
            <a:endParaRPr lang="fa-I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3851920" y="188640"/>
            <a:ext cx="4606280" cy="644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88640"/>
            <a:ext cx="3600400" cy="491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5105400"/>
            <a:ext cx="3456384" cy="19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001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381000" y="-1344017"/>
            <a:ext cx="7696200" cy="8517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952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pic>
        <p:nvPicPr>
          <p:cNvPr id="1026" name="Picture 2"/>
          <p:cNvPicPr>
            <a:picLocks noChangeAspect="1" noChangeArrowheads="1"/>
          </p:cNvPicPr>
          <p:nvPr/>
        </p:nvPicPr>
        <p:blipFill>
          <a:blip r:embed="rId2" cstate="print"/>
          <a:srcRect/>
          <a:stretch>
            <a:fillRect/>
          </a:stretch>
        </p:blipFill>
        <p:spPr bwMode="auto">
          <a:xfrm>
            <a:off x="0" y="1"/>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dirty="0"/>
          </a:p>
        </p:txBody>
      </p:sp>
      <p:sp>
        <p:nvSpPr>
          <p:cNvPr id="3" name="Subtitle 2"/>
          <p:cNvSpPr>
            <a:spLocks noGrp="1"/>
          </p:cNvSpPr>
          <p:nvPr>
            <p:ph type="subTitle" idx="1"/>
          </p:nvPr>
        </p:nvSpPr>
        <p:spPr/>
        <p:txBody>
          <a:bodyPr/>
          <a:lstStyle/>
          <a:p>
            <a:endParaRPr lang="fa-IR"/>
          </a:p>
        </p:txBody>
      </p:sp>
      <p:pic>
        <p:nvPicPr>
          <p:cNvPr id="2050" name="Picture 2"/>
          <p:cNvPicPr>
            <a:picLocks noChangeAspect="1" noChangeArrowheads="1"/>
          </p:cNvPicPr>
          <p:nvPr/>
        </p:nvPicPr>
        <p:blipFill>
          <a:blip r:embed="rId2" cstate="print"/>
          <a:srcRect/>
          <a:stretch>
            <a:fillRect/>
          </a:stretch>
        </p:blipFill>
        <p:spPr bwMode="auto">
          <a:xfrm>
            <a:off x="0" y="0"/>
            <a:ext cx="8915400" cy="6705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lstStyle/>
          <a:p>
            <a:pPr algn="ctr"/>
            <a:r>
              <a:rPr lang="fa-IR" dirty="0" smtClean="0">
                <a:solidFill>
                  <a:srgbClr val="0070C0"/>
                </a:solidFill>
                <a:cs typeface="B Titr" pitchFamily="2" charset="-78"/>
              </a:rPr>
              <a:t>انواع نمونه توصيه شده</a:t>
            </a:r>
            <a:endParaRPr lang="en-US" dirty="0"/>
          </a:p>
        </p:txBody>
      </p:sp>
      <p:sp>
        <p:nvSpPr>
          <p:cNvPr id="3" name="Content Placeholder 2"/>
          <p:cNvSpPr>
            <a:spLocks noGrp="1"/>
          </p:cNvSpPr>
          <p:nvPr>
            <p:ph sz="quarter" idx="1"/>
          </p:nvPr>
        </p:nvSpPr>
        <p:spPr>
          <a:xfrm>
            <a:off x="457200" y="1196752"/>
            <a:ext cx="7620000" cy="5277200"/>
          </a:xfrm>
        </p:spPr>
        <p:txBody>
          <a:bodyPr>
            <a:normAutofit/>
          </a:bodyPr>
          <a:lstStyle/>
          <a:p>
            <a:pPr marL="514350" indent="-514350" algn="just" rtl="1">
              <a:buFont typeface="Calibri" pitchFamily="34" charset="0"/>
              <a:buAutoNum type="arabicPeriod"/>
            </a:pPr>
            <a:r>
              <a:rPr lang="fa-IR" sz="2800" b="1" dirty="0" smtClean="0">
                <a:solidFill>
                  <a:srgbClr val="FF0000"/>
                </a:solidFill>
                <a:cs typeface="B Mitra" pitchFamily="2" charset="-78"/>
              </a:rPr>
              <a:t>نمونه هاي ترشحات تنفسي تحتاني</a:t>
            </a:r>
          </a:p>
          <a:p>
            <a:pPr marL="514350" indent="-514350" algn="just" rtl="1">
              <a:buNone/>
            </a:pPr>
            <a:r>
              <a:rPr lang="fa-IR" sz="2800" b="1" dirty="0" smtClean="0">
                <a:solidFill>
                  <a:srgbClr val="FF0000"/>
                </a:solidFill>
                <a:cs typeface="B Mitra" pitchFamily="2" charset="-78"/>
              </a:rPr>
              <a:t> </a:t>
            </a:r>
            <a:r>
              <a:rPr lang="fa-IR" sz="2800" dirty="0" smtClean="0">
                <a:cs typeface="B Mitra" pitchFamily="2" charset="-78"/>
              </a:rPr>
              <a:t>(خلط، آسپيره ترشحات ناي، شستشوي ترشحات برونش، مايع پلور): بيشترين تيتر ويروس</a:t>
            </a:r>
          </a:p>
          <a:p>
            <a:pPr marL="514350" indent="-514350" algn="just" rtl="1">
              <a:buNone/>
            </a:pPr>
            <a:r>
              <a:rPr lang="fa-IR" sz="2800" dirty="0" smtClean="0">
                <a:cs typeface="B Mitra" pitchFamily="2" charset="-78"/>
              </a:rPr>
              <a:t> </a:t>
            </a:r>
            <a:endParaRPr lang="en-US" sz="2800" dirty="0" smtClean="0">
              <a:cs typeface="B Mitra" pitchFamily="2" charset="-78"/>
            </a:endParaRPr>
          </a:p>
          <a:p>
            <a:pPr algn="just" rtl="1"/>
            <a:r>
              <a:rPr lang="fa-IR" dirty="0" smtClean="0"/>
              <a:t>در يك ظرف غيرقابل نشت، استريل، داراي درب پيچ شونده مخصوص جمع آوري خلط، 2 الي 3 سي سي از اين مايعات را بريزيد. نمونه را تا زمان ارسال (ماكزيمم 72 ساعت) در درجه حرارت پائين يخچال ( 2 الي 8 درجه سانتي گراد) نگهداري نمائيد. اگر بيش از 72 ساعت براي ارسال نمونه زمان لازم است نمونه را در سرماي منفي 70 درجه سانتي گراد منجمد (فريز) نمائيد و در شرايط منجمد آنرا منتقل نمائيد.</a:t>
            </a:r>
            <a:endParaRPr lang="fa-IR" dirty="0" smtClean="0">
              <a:cs typeface="B Mitra" pitchFamily="2" charset="-78"/>
            </a:endParaRPr>
          </a:p>
          <a:p>
            <a:pPr algn="just" rtl="1"/>
            <a:endParaRPr lang="en-US" sz="2800" dirty="0"/>
          </a:p>
        </p:txBody>
      </p:sp>
    </p:spTree>
    <p:extLst>
      <p:ext uri="{BB962C8B-B14F-4D97-AF65-F5344CB8AC3E}">
        <p14:creationId xmlns:p14="http://schemas.microsoft.com/office/powerpoint/2010/main" val="3944300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2600" y="457200"/>
            <a:ext cx="7010400" cy="5917722"/>
          </a:xfrm>
        </p:spPr>
        <p:txBody>
          <a:bodyPr>
            <a:noAutofit/>
          </a:bodyPr>
          <a:lstStyle/>
          <a:p>
            <a:pPr algn="r" rtl="1"/>
            <a:r>
              <a:rPr lang="fa-IR" sz="2000" dirty="0" smtClean="0">
                <a:cs typeface="B Mitra" pitchFamily="2" charset="-78"/>
              </a:rPr>
              <a:t> </a:t>
            </a:r>
            <a:r>
              <a:rPr lang="fa-IR" sz="2000" dirty="0" smtClean="0">
                <a:solidFill>
                  <a:srgbClr val="FF0000"/>
                </a:solidFill>
                <a:cs typeface="B Mitra" pitchFamily="2" charset="-78"/>
              </a:rPr>
              <a:t>ترشحات فوقاني دستگاه تنفس </a:t>
            </a:r>
            <a:r>
              <a:rPr lang="fa-IR" sz="2000" dirty="0" smtClean="0">
                <a:cs typeface="B Mitra" pitchFamily="2" charset="-78"/>
              </a:rPr>
              <a:t>: علي الخصوص هنگامي كه امكان تهيه نمونه از ترشحات تحتاني وجود نداشته باشد</a:t>
            </a:r>
          </a:p>
          <a:p>
            <a:pPr algn="r" rtl="1"/>
            <a:endParaRPr lang="fa-IR" sz="2000" dirty="0" smtClean="0">
              <a:cs typeface="B Mitra" pitchFamily="2" charset="-78"/>
            </a:endParaRPr>
          </a:p>
          <a:p>
            <a:pPr algn="r" rtl="1"/>
            <a:r>
              <a:rPr lang="fa-IR" sz="2000" dirty="0" smtClean="0">
                <a:solidFill>
                  <a:srgbClr val="FF0000"/>
                </a:solidFill>
              </a:rPr>
              <a:t>سواب بيني حلقي (نازوفارنژيال): </a:t>
            </a:r>
            <a:r>
              <a:rPr lang="fa-IR" sz="2000" dirty="0" smtClean="0"/>
              <a:t>سواب را بطور موازي با استخوان كام وارد بيني نموده و چند</a:t>
            </a:r>
            <a:r>
              <a:rPr lang="en-US" sz="2000" dirty="0" smtClean="0"/>
              <a:t> </a:t>
            </a:r>
            <a:r>
              <a:rPr lang="fa-IR" sz="2000" dirty="0" smtClean="0"/>
              <a:t>ثانيه در محل نگاه داريد تا ترشحات را جذب نمايد. از هر دو حفره بيني بايد نمونه تهيه شود( با يك سواب).</a:t>
            </a:r>
          </a:p>
          <a:p>
            <a:pPr algn="r" rtl="1"/>
            <a:endParaRPr lang="fa-IR" sz="2000" dirty="0" smtClean="0"/>
          </a:p>
          <a:p>
            <a:pPr algn="r" rtl="1"/>
            <a:r>
              <a:rPr lang="fa-IR" sz="2000" dirty="0" smtClean="0">
                <a:solidFill>
                  <a:srgbClr val="FF0000"/>
                </a:solidFill>
              </a:rPr>
              <a:t>سواب دهاني حلقي (اوروفارنژيال): </a:t>
            </a:r>
            <a:r>
              <a:rPr lang="fa-IR" sz="2000" dirty="0" smtClean="0"/>
              <a:t>بدون برخورد سواب با زبان و لوزه ها، از ته حلق نمونه تهيه</a:t>
            </a:r>
            <a:r>
              <a:rPr lang="en-US" sz="2000" dirty="0" smtClean="0"/>
              <a:t> </a:t>
            </a:r>
            <a:r>
              <a:rPr lang="fa-IR" sz="2000" dirty="0" smtClean="0"/>
              <a:t>گردد.</a:t>
            </a:r>
          </a:p>
          <a:p>
            <a:pPr algn="r" rtl="1"/>
            <a:endParaRPr lang="en-US" sz="2000" dirty="0" smtClean="0"/>
          </a:p>
          <a:p>
            <a:pPr algn="r" rtl="1"/>
            <a:r>
              <a:rPr lang="fa-IR" sz="2000" dirty="0" smtClean="0">
                <a:solidFill>
                  <a:srgbClr val="FF0000"/>
                </a:solidFill>
              </a:rPr>
              <a:t>ترشحات بيني:</a:t>
            </a:r>
          </a:p>
          <a:p>
            <a:pPr algn="r" rtl="1"/>
            <a:r>
              <a:rPr lang="fa-IR" sz="2000" dirty="0" smtClean="0"/>
              <a:t>در اين روش 2 الي 3 سي سي از ترشحات بيني، در ظرف استريل و غير قابل نشت داراي درب پيچدار مخصوص نمونه خلط، ريخته مي شود. نمونه در سرماي يخچال نگهداري و منتقل گردد و اگر بيش از 72 ساعت (ترجيحاً 24 ساعت) در ارسال نمونه تاخير وجود دارد بايد نمونه را در سرماي منفي 70 درجه سانتي گراد منجمد نمود.</a:t>
            </a:r>
            <a:endParaRPr lang="fa-IR"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228600"/>
            <a:ext cx="6858000" cy="6146322"/>
          </a:xfrm>
        </p:spPr>
        <p:txBody>
          <a:bodyPr>
            <a:noAutofit/>
          </a:bodyPr>
          <a:lstStyle/>
          <a:p>
            <a:pPr marL="514350" indent="-514350" algn="just" rtl="1"/>
            <a:r>
              <a:rPr lang="fa-IR" sz="2000" dirty="0" smtClean="0">
                <a:solidFill>
                  <a:srgbClr val="00B050"/>
                </a:solidFill>
                <a:cs typeface="B Mitra" pitchFamily="2" charset="-78"/>
              </a:rPr>
              <a:t>سرم</a:t>
            </a:r>
            <a:r>
              <a:rPr lang="fa-IR" sz="2000" dirty="0" smtClean="0">
                <a:cs typeface="B Mitra" pitchFamily="2" charset="-78"/>
              </a:rPr>
              <a:t>: </a:t>
            </a:r>
            <a:r>
              <a:rPr lang="fa-IR" sz="2000" dirty="0" smtClean="0">
                <a:solidFill>
                  <a:schemeClr val="tx1"/>
                </a:solidFill>
                <a:cs typeface="B Mitra" pitchFamily="2" charset="-78"/>
              </a:rPr>
              <a:t>دو نمونه </a:t>
            </a:r>
            <a:r>
              <a:rPr lang="fa-IR" sz="2000" dirty="0" smtClean="0">
                <a:solidFill>
                  <a:schemeClr val="tx1"/>
                </a:solidFill>
              </a:rPr>
              <a:t>مرحله حاد بيماري، يك نمونه ترجيحاً در هفته اول تهيه شود و نمونه بعدي با فاصله حداقل 3 هفته و در مرحله نقاهت تهيه گردد.</a:t>
            </a:r>
          </a:p>
          <a:p>
            <a:pPr marL="514350" indent="-514350" algn="just" rtl="1"/>
            <a:endParaRPr lang="fa-IR" sz="2000" dirty="0" smtClean="0">
              <a:solidFill>
                <a:schemeClr val="tx1"/>
              </a:solidFill>
            </a:endParaRPr>
          </a:p>
          <a:p>
            <a:pPr algn="just" rtl="1"/>
            <a:r>
              <a:rPr lang="fa-IR" sz="2000" dirty="0" smtClean="0">
                <a:solidFill>
                  <a:srgbClr val="FF0000"/>
                </a:solidFill>
              </a:rPr>
              <a:t>كودكان و بالغين- </a:t>
            </a:r>
            <a:r>
              <a:rPr lang="fa-IR" sz="2000" dirty="0" smtClean="0">
                <a:solidFill>
                  <a:schemeClr val="tx1"/>
                </a:solidFill>
              </a:rPr>
              <a:t>حدود 5 تا 10 سي سي خون كامل را در لوله ريخته و اجازه مي دهند تا لخته شود،سانتريفيوژ مختصر نموده و نمونه سرم را در لوله استريل جمع آوري كننده سرم مي ريزند. حداقل نمونه سرم كه براي آزمايش لازم مي شود 200 ميكروليتر است. نمونه سرم در سرماي يخچال نگهداري ومنتقل مي شود. منجمد نمودن و جابجايي نمونه منجمد نيز قابل انجام است.</a:t>
            </a:r>
          </a:p>
          <a:p>
            <a:pPr algn="just" rtl="1"/>
            <a:endParaRPr lang="fa-IR" sz="2000" dirty="0" smtClean="0">
              <a:solidFill>
                <a:schemeClr val="tx1"/>
              </a:solidFill>
            </a:endParaRPr>
          </a:p>
          <a:p>
            <a:pPr algn="just" rtl="1"/>
            <a:r>
              <a:rPr lang="fa-IR" sz="2000" dirty="0" smtClean="0">
                <a:solidFill>
                  <a:srgbClr val="FF0000"/>
                </a:solidFill>
              </a:rPr>
              <a:t>شيرخواران- </a:t>
            </a:r>
            <a:r>
              <a:rPr lang="fa-IR" sz="2000" dirty="0" smtClean="0">
                <a:solidFill>
                  <a:schemeClr val="tx1"/>
                </a:solidFill>
              </a:rPr>
              <a:t>براي انجام آزمايش در شيرخواران حداقل يك سي سي نمونه خون كامل لازم است تهيه شود</a:t>
            </a:r>
            <a:r>
              <a:rPr lang="fa-IR" sz="2000" dirty="0" smtClean="0"/>
              <a:t>.</a:t>
            </a:r>
          </a:p>
          <a:p>
            <a:pPr algn="just" rtl="1"/>
            <a:endParaRPr lang="fa-IR" sz="2000" dirty="0" smtClean="0">
              <a:cs typeface="B Mitra" pitchFamily="2" charset="-78"/>
            </a:endParaRPr>
          </a:p>
          <a:p>
            <a:pPr algn="just" rtl="1"/>
            <a:r>
              <a:rPr lang="fa-IR" sz="2000" dirty="0" smtClean="0">
                <a:solidFill>
                  <a:srgbClr val="00B050"/>
                </a:solidFill>
                <a:cs typeface="B Mitra" pitchFamily="2" charset="-78"/>
              </a:rPr>
              <a:t>مدفوع: (</a:t>
            </a:r>
            <a:r>
              <a:rPr lang="fa-IR" sz="2000" dirty="0" smtClean="0">
                <a:solidFill>
                  <a:schemeClr val="tx1"/>
                </a:solidFill>
                <a:cs typeface="B Mitra" pitchFamily="2" charset="-78"/>
              </a:rPr>
              <a:t>ارسال به طور موردی انجام میشود).</a:t>
            </a:r>
            <a:r>
              <a:rPr lang="fa-IR" sz="2000" dirty="0" smtClean="0">
                <a:solidFill>
                  <a:schemeClr val="tx1"/>
                </a:solidFill>
              </a:rPr>
              <a:t> مقدار 2 تا 5 گرم مدفوع (آبكي يا غيرآبكي) را درظرف استريل مخصوص جمع آوري خلط كه درب پيچدار داشته و غيرقابل نشت باشد جمع آوري نماييد. نمونه را تا زمان ارسال (ماكزيمم 72 ساعت) در درجه حرارت پائين يخچال ( 2 الي 8 درجه سانتي گراد) نگهداري نمائيد. اگر بيش از 72 ساعت براي ارسال نمونه زمان لازم است نمونه را در سرماي منفي 70 درجه سانتي گراد منجمد (فريز) نمائيد و در شرايط منجمد آنرا منتقل نمائيد.</a:t>
            </a:r>
            <a:endParaRPr lang="fa-IR" sz="2000" dirty="0" smtClean="0">
              <a:solidFill>
                <a:schemeClr val="tx1"/>
              </a:solidFill>
              <a:cs typeface="B Mitra" pitchFamily="2" charset="-78"/>
            </a:endParaRPr>
          </a:p>
          <a:p>
            <a:pPr algn="just" rtl="1"/>
            <a:endParaRPr lang="fa-IR"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78098"/>
          </a:xfrm>
        </p:spPr>
        <p:txBody>
          <a:bodyPr/>
          <a:lstStyle/>
          <a:p>
            <a:pPr algn="ctr"/>
            <a:r>
              <a:rPr lang="fa-IR" dirty="0" smtClean="0">
                <a:solidFill>
                  <a:srgbClr val="0070C0"/>
                </a:solidFill>
                <a:cs typeface="B Titr" pitchFamily="2" charset="-78"/>
              </a:rPr>
              <a:t>نمونه ترشحات تنفسي</a:t>
            </a:r>
            <a:endParaRPr lang="en-US" dirty="0"/>
          </a:p>
        </p:txBody>
      </p:sp>
      <p:sp>
        <p:nvSpPr>
          <p:cNvPr id="3" name="Content Placeholder 2"/>
          <p:cNvSpPr>
            <a:spLocks noGrp="1"/>
          </p:cNvSpPr>
          <p:nvPr>
            <p:ph sz="quarter" idx="1"/>
          </p:nvPr>
        </p:nvSpPr>
        <p:spPr>
          <a:xfrm>
            <a:off x="457200" y="1124744"/>
            <a:ext cx="7467600" cy="5349208"/>
          </a:xfrm>
        </p:spPr>
        <p:txBody>
          <a:bodyPr>
            <a:normAutofit/>
          </a:bodyPr>
          <a:lstStyle/>
          <a:p>
            <a:pPr algn="r" rtl="1">
              <a:buNone/>
              <a:defRPr/>
            </a:pPr>
            <a:r>
              <a:rPr lang="fa-IR" sz="2800" dirty="0">
                <a:solidFill>
                  <a:schemeClr val="tx1">
                    <a:lumMod val="95000"/>
                    <a:lumOff val="5000"/>
                  </a:schemeClr>
                </a:solidFill>
                <a:cs typeface="B Homa" pitchFamily="2" charset="-78"/>
              </a:rPr>
              <a:t>نمونه تنفسي ترجيحا بايد در </a:t>
            </a:r>
            <a:r>
              <a:rPr lang="fa-IR" sz="2800" b="1" dirty="0">
                <a:solidFill>
                  <a:srgbClr val="FF0000"/>
                </a:solidFill>
                <a:cs typeface="B Homa" pitchFamily="2" charset="-78"/>
              </a:rPr>
              <a:t>هفته اول علامتدار شدن </a:t>
            </a:r>
            <a:r>
              <a:rPr lang="fa-IR" sz="2800" dirty="0">
                <a:solidFill>
                  <a:schemeClr val="tx1">
                    <a:lumMod val="95000"/>
                    <a:lumOff val="5000"/>
                  </a:schemeClr>
                </a:solidFill>
                <a:cs typeface="B Homa" pitchFamily="2" charset="-78"/>
              </a:rPr>
              <a:t>و قبل از مصرف داروي ضدويروس تهيه شود اما بعد از يك هفته نيز مخصوصا اگر علامتدار است مي توان نمونه تحتاني تنفسي تهيه نمود. </a:t>
            </a:r>
          </a:p>
          <a:p>
            <a:pPr algn="r" rtl="1">
              <a:defRPr/>
            </a:pPr>
            <a:r>
              <a:rPr lang="fa-IR" sz="2800" dirty="0">
                <a:solidFill>
                  <a:srgbClr val="FF0000"/>
                </a:solidFill>
                <a:cs typeface="B Titr" pitchFamily="2" charset="-78"/>
              </a:rPr>
              <a:t>خلط: </a:t>
            </a:r>
            <a:r>
              <a:rPr lang="fa-IR" sz="2400" dirty="0">
                <a:cs typeface="B Mitra" pitchFamily="2" charset="-78"/>
              </a:rPr>
              <a:t>خلطي كه بطور </a:t>
            </a:r>
            <a:r>
              <a:rPr lang="fa-IR" sz="2400" b="1" dirty="0">
                <a:cs typeface="B Mitra" pitchFamily="2" charset="-78"/>
              </a:rPr>
              <a:t>طبيعي</a:t>
            </a:r>
            <a:r>
              <a:rPr lang="fa-IR" sz="2400" dirty="0">
                <a:cs typeface="B Mitra" pitchFamily="2" charset="-78"/>
              </a:rPr>
              <a:t> ايجاد مي شود (امكان تهيه نمونه </a:t>
            </a:r>
            <a:r>
              <a:rPr lang="fa-IR" sz="2400" b="1" dirty="0">
                <a:solidFill>
                  <a:srgbClr val="FF0000"/>
                </a:solidFill>
                <a:cs typeface="B Mitra" pitchFamily="2" charset="-78"/>
              </a:rPr>
              <a:t>سرپايي</a:t>
            </a:r>
            <a:r>
              <a:rPr lang="fa-IR" sz="2400" dirty="0">
                <a:cs typeface="B Mitra" pitchFamily="2" charset="-78"/>
              </a:rPr>
              <a:t>)</a:t>
            </a:r>
          </a:p>
          <a:p>
            <a:pPr lvl="1" algn="r" rtl="1">
              <a:defRPr/>
            </a:pPr>
            <a:r>
              <a:rPr lang="fa-IR" sz="2400" dirty="0">
                <a:cs typeface="B Mitra" pitchFamily="2" charset="-78"/>
              </a:rPr>
              <a:t>جمع آوری </a:t>
            </a:r>
            <a:r>
              <a:rPr lang="fa-IR" sz="2400" i="1" u="sng" dirty="0">
                <a:cs typeface="B Mitra" pitchFamily="2" charset="-78"/>
              </a:rPr>
              <a:t>خلط القا شده </a:t>
            </a:r>
            <a:r>
              <a:rPr lang="fa-IR" sz="2400" dirty="0">
                <a:cs typeface="B Mitra" pitchFamily="2" charset="-78"/>
              </a:rPr>
              <a:t>می تواند باعث </a:t>
            </a:r>
            <a:r>
              <a:rPr lang="fa-IR" sz="2400" i="1" u="sng" dirty="0">
                <a:cs typeface="B Mitra" pitchFamily="2" charset="-78"/>
              </a:rPr>
              <a:t>آلوده شدن کادر درمانی </a:t>
            </a:r>
            <a:r>
              <a:rPr lang="fa-IR" sz="2400" dirty="0">
                <a:cs typeface="B Mitra" pitchFamily="2" charset="-78"/>
              </a:rPr>
              <a:t>مسئول گردد و نياز به استفاده از ماسك و لباس مناسب دارد!</a:t>
            </a:r>
          </a:p>
          <a:p>
            <a:pPr algn="just" rtl="1">
              <a:defRPr/>
            </a:pPr>
            <a:r>
              <a:rPr lang="fa-IR" sz="2800" b="1" u="sng" dirty="0">
                <a:solidFill>
                  <a:srgbClr val="FF0000"/>
                </a:solidFill>
                <a:effectLst>
                  <a:outerShdw blurRad="38100" dist="38100" dir="2700000" algn="tl">
                    <a:srgbClr val="000000">
                      <a:alpha val="43137"/>
                    </a:srgbClr>
                  </a:outerShdw>
                </a:effectLst>
                <a:cs typeface="B Titr" pitchFamily="2" charset="-78"/>
              </a:rPr>
              <a:t>لاواژ ترشحات برونش </a:t>
            </a:r>
            <a:r>
              <a:rPr lang="fa-IR" sz="2800" b="1" dirty="0">
                <a:solidFill>
                  <a:srgbClr val="FF0000"/>
                </a:solidFill>
                <a:cs typeface="B Titr" pitchFamily="2" charset="-78"/>
              </a:rPr>
              <a:t>و آسپيره ترشحات ناي: </a:t>
            </a:r>
            <a:r>
              <a:rPr lang="fa-IR" sz="2400" dirty="0">
                <a:cs typeface="B Mitra" pitchFamily="2" charset="-78"/>
              </a:rPr>
              <a:t>نياز به اينتوبه بودن بيمار دارد و به همين دليل در </a:t>
            </a:r>
            <a:r>
              <a:rPr lang="fa-IR" sz="2400" b="1" dirty="0">
                <a:solidFill>
                  <a:srgbClr val="FF0000"/>
                </a:solidFill>
                <a:cs typeface="B Mitra" pitchFamily="2" charset="-78"/>
              </a:rPr>
              <a:t>آي سي يو </a:t>
            </a:r>
            <a:r>
              <a:rPr lang="fa-IR" sz="2400" dirty="0">
                <a:cs typeface="B Mitra" pitchFamily="2" charset="-78"/>
              </a:rPr>
              <a:t>انجام ميشود.</a:t>
            </a:r>
            <a:endParaRPr lang="fa-IR" sz="2800" dirty="0">
              <a:cs typeface="B Mitra" pitchFamily="2" charset="-78"/>
            </a:endParaRPr>
          </a:p>
          <a:p>
            <a:pPr lvl="1" algn="just" rtl="1">
              <a:defRPr/>
            </a:pPr>
            <a:r>
              <a:rPr lang="fa-IR" sz="2400" dirty="0">
                <a:cs typeface="B Mitra" pitchFamily="2" charset="-78"/>
              </a:rPr>
              <a:t>بهترين نمونه لاواژ ترشحات برونش  (</a:t>
            </a:r>
            <a:r>
              <a:rPr lang="en-US" sz="2400" dirty="0">
                <a:cs typeface="B Mitra" pitchFamily="2" charset="-78"/>
              </a:rPr>
              <a:t>BAL</a:t>
            </a:r>
            <a:r>
              <a:rPr lang="fa-IR" sz="2400" dirty="0">
                <a:cs typeface="B Mitra" pitchFamily="2" charset="-78"/>
              </a:rPr>
              <a:t>) است.</a:t>
            </a:r>
          </a:p>
          <a:p>
            <a:pPr algn="just" rtl="1">
              <a:defRPr/>
            </a:pPr>
            <a:r>
              <a:rPr lang="fa-IR" sz="2800" dirty="0">
                <a:solidFill>
                  <a:srgbClr val="FF0000"/>
                </a:solidFill>
                <a:cs typeface="B Titr" pitchFamily="2" charset="-78"/>
              </a:rPr>
              <a:t>سواب حلق: </a:t>
            </a:r>
            <a:r>
              <a:rPr lang="fa-IR" sz="2400" dirty="0">
                <a:cs typeface="B Mitra" pitchFamily="2" charset="-78"/>
              </a:rPr>
              <a:t>در كشف ويروس حساسيت كمتري دارد اما توصيه مي شود حتما نمونه صحيح آن در كنار نمونه هاي تحتاني تنفسي تهيه و ارسال  شود. </a:t>
            </a:r>
          </a:p>
          <a:p>
            <a:pPr algn="r" rtl="1"/>
            <a:endParaRPr lang="en-US" dirty="0"/>
          </a:p>
        </p:txBody>
      </p:sp>
    </p:spTree>
    <p:extLst>
      <p:ext uri="{BB962C8B-B14F-4D97-AF65-F5344CB8AC3E}">
        <p14:creationId xmlns:p14="http://schemas.microsoft.com/office/powerpoint/2010/main" val="1262725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5240" cy="562074"/>
          </a:xfrm>
        </p:spPr>
        <p:txBody>
          <a:bodyPr>
            <a:noAutofit/>
          </a:bodyPr>
          <a:lstStyle/>
          <a:p>
            <a:pPr algn="ctr" rtl="1"/>
            <a:r>
              <a:rPr lang="fa-IR" sz="3200" b="1" dirty="0" smtClean="0">
                <a:solidFill>
                  <a:srgbClr val="FF0000"/>
                </a:solidFill>
                <a:cs typeface="+mn-cs"/>
              </a:rPr>
              <a:t>آموزش پرسنل بیمارستانی در زمینه مبانی کنترل عفونت</a:t>
            </a:r>
            <a:endParaRPr lang="en-US" sz="3200" b="1" dirty="0">
              <a:solidFill>
                <a:srgbClr val="FF0000"/>
              </a:solidFill>
              <a:cs typeface="+mn-cs"/>
            </a:endParaRPr>
          </a:p>
        </p:txBody>
      </p:sp>
      <p:sp>
        <p:nvSpPr>
          <p:cNvPr id="3" name="Content Placeholder 2"/>
          <p:cNvSpPr>
            <a:spLocks noGrp="1"/>
          </p:cNvSpPr>
          <p:nvPr>
            <p:ph sz="quarter" idx="1"/>
          </p:nvPr>
        </p:nvSpPr>
        <p:spPr>
          <a:xfrm>
            <a:off x="457200" y="908720"/>
            <a:ext cx="8229600" cy="5616624"/>
          </a:xfrm>
        </p:spPr>
        <p:txBody>
          <a:bodyPr>
            <a:noAutofit/>
          </a:bodyPr>
          <a:lstStyle/>
          <a:p>
            <a:pPr algn="r" rtl="1"/>
            <a:r>
              <a:rPr lang="fa-IR" sz="1400" b="1" dirty="0"/>
              <a:t>اهمیت پیشگیری و رعایت اصول کنترل </a:t>
            </a:r>
            <a:r>
              <a:rPr lang="fa-IR" sz="1400" b="1" dirty="0" smtClean="0"/>
              <a:t>عفونت</a:t>
            </a:r>
          </a:p>
          <a:p>
            <a:pPr marL="0" indent="0" algn="r" rtl="1">
              <a:buNone/>
            </a:pPr>
            <a:endParaRPr lang="fa-IR" sz="1400" b="1" dirty="0"/>
          </a:p>
          <a:p>
            <a:pPr algn="r" rtl="1"/>
            <a:r>
              <a:rPr lang="fa-IR" sz="1400" b="1" dirty="0" smtClean="0"/>
              <a:t>رعایت </a:t>
            </a:r>
            <a:r>
              <a:rPr lang="fa-IR" sz="1400" b="1" dirty="0"/>
              <a:t>بهداشت و نحوه شستن دست </a:t>
            </a:r>
            <a:r>
              <a:rPr lang="fa-IR" sz="1400" b="1" dirty="0" smtClean="0"/>
              <a:t>ها</a:t>
            </a:r>
          </a:p>
          <a:p>
            <a:pPr marL="0" indent="0" algn="r" rtl="1">
              <a:buNone/>
            </a:pPr>
            <a:endParaRPr lang="fa-IR" sz="1400" b="1" dirty="0"/>
          </a:p>
          <a:p>
            <a:pPr algn="r" rtl="1"/>
            <a:r>
              <a:rPr lang="fa-IR" sz="1400" b="1" dirty="0" smtClean="0"/>
              <a:t>آشنایی </a:t>
            </a:r>
            <a:r>
              <a:rPr lang="fa-IR" sz="1400" b="1" dirty="0"/>
              <a:t>با انواع محلولهای ضدعفونی مورد استفاده در پیش بیمارستان و </a:t>
            </a:r>
            <a:r>
              <a:rPr lang="fa-IR" sz="1400" b="1" dirty="0" smtClean="0"/>
              <a:t>آمبولانس و </a:t>
            </a:r>
            <a:r>
              <a:rPr lang="fa-IR" sz="1400" b="1" dirty="0"/>
              <a:t>نحوه رقیق سازی و کاربرد </a:t>
            </a:r>
            <a:r>
              <a:rPr lang="fa-IR" sz="1400" b="1" dirty="0" smtClean="0"/>
              <a:t>آنها</a:t>
            </a:r>
          </a:p>
          <a:p>
            <a:pPr marL="0" indent="0" algn="r" rtl="1">
              <a:buNone/>
            </a:pPr>
            <a:endParaRPr lang="fa-IR" sz="1400" b="1" dirty="0"/>
          </a:p>
          <a:p>
            <a:pPr algn="r" rtl="1"/>
            <a:r>
              <a:rPr lang="fa-IR" sz="1400" b="1" dirty="0" smtClean="0"/>
              <a:t>اصول </a:t>
            </a:r>
            <a:r>
              <a:rPr lang="fa-IR" sz="1400" b="1" dirty="0"/>
              <a:t>پیشگیری از مواجهات شغلی با وسایل تیز و برنده و ترشحات بدن </a:t>
            </a:r>
            <a:r>
              <a:rPr lang="fa-IR" sz="1400" b="1" dirty="0" smtClean="0"/>
              <a:t>بیماران</a:t>
            </a:r>
            <a:r>
              <a:rPr lang="fa-IR" sz="1400" dirty="0" smtClean="0"/>
              <a:t> </a:t>
            </a:r>
            <a:r>
              <a:rPr lang="fa-IR" sz="1400" b="1" dirty="0"/>
              <a:t>تزریقات ایمن و چگونگی برخورد با موارد مواجهه </a:t>
            </a:r>
            <a:r>
              <a:rPr lang="fa-IR" sz="1400" b="1" dirty="0" smtClean="0"/>
              <a:t>شغلی</a:t>
            </a:r>
            <a:r>
              <a:rPr lang="en-US" sz="1400" b="1" dirty="0" smtClean="0"/>
              <a:t> </a:t>
            </a:r>
            <a:r>
              <a:rPr lang="fa-IR" sz="1400" b="1" dirty="0" smtClean="0"/>
              <a:t>احتياط </a:t>
            </a:r>
            <a:r>
              <a:rPr lang="fa-IR" sz="1400" b="1" dirty="0"/>
              <a:t>از كليه مايعات بدن ( مايع مغزي نخاعي، مايع سينوويال، مايع آمنيوتيك، مايع پريكارد، ترشحات واژينال، مني)</a:t>
            </a:r>
          </a:p>
          <a:p>
            <a:pPr marL="0" indent="0" algn="r" rtl="1">
              <a:buNone/>
            </a:pPr>
            <a:endParaRPr lang="fa-IR" sz="1400" b="1" dirty="0" smtClean="0"/>
          </a:p>
          <a:p>
            <a:pPr algn="r" rtl="1"/>
            <a:r>
              <a:rPr lang="fa-IR" sz="1400" b="1" dirty="0" smtClean="0"/>
              <a:t>آشنایی </a:t>
            </a:r>
            <a:r>
              <a:rPr lang="fa-IR" sz="1400" b="1" dirty="0"/>
              <a:t>با وسایل حفاظت فردی </a:t>
            </a:r>
            <a:r>
              <a:rPr lang="en-US" sz="1400" b="1" dirty="0" smtClean="0"/>
              <a:t>(PPE )</a:t>
            </a:r>
            <a:r>
              <a:rPr lang="fa-IR" sz="1400" dirty="0"/>
              <a:t> </a:t>
            </a:r>
            <a:r>
              <a:rPr lang="fa-IR" sz="1400" dirty="0">
                <a:hlinkClick r:id="rId2" action="ppaction://hlinkfile"/>
              </a:rPr>
              <a:t>رعايت احتياطات </a:t>
            </a:r>
            <a:r>
              <a:rPr lang="fa-IR" sz="1400" dirty="0"/>
              <a:t>استاندارد </a:t>
            </a:r>
          </a:p>
          <a:p>
            <a:pPr algn="r" rtl="1"/>
            <a:endParaRPr lang="fa-IR" sz="1400" b="1" dirty="0" smtClean="0"/>
          </a:p>
          <a:p>
            <a:pPr algn="r" rtl="1"/>
            <a:r>
              <a:rPr lang="fa-IR" sz="1400" b="1" dirty="0" smtClean="0"/>
              <a:t>آشنایی </a:t>
            </a:r>
            <a:r>
              <a:rPr lang="fa-IR" sz="1400" b="1" dirty="0"/>
              <a:t>با انواع ایزولاسیون و احتیاطات </a:t>
            </a:r>
            <a:r>
              <a:rPr lang="fa-IR" sz="1400" b="1" dirty="0" smtClean="0"/>
              <a:t>استاندارد</a:t>
            </a:r>
          </a:p>
          <a:p>
            <a:pPr marL="0" indent="0" algn="r" rtl="1">
              <a:buNone/>
            </a:pPr>
            <a:endParaRPr lang="fa-IR" sz="1400" b="1" dirty="0"/>
          </a:p>
          <a:p>
            <a:pPr algn="r" rtl="1"/>
            <a:r>
              <a:rPr lang="fa-IR" sz="1400" b="1" dirty="0" smtClean="0"/>
              <a:t>آشنایی </a:t>
            </a:r>
            <a:r>
              <a:rPr lang="fa-IR" sz="1400" b="1" dirty="0"/>
              <a:t>با فرایند ضدعفونی کردن آمبولانس و وسایل </a:t>
            </a:r>
            <a:r>
              <a:rPr lang="fa-IR" sz="1400" b="1" dirty="0" smtClean="0"/>
              <a:t>آن</a:t>
            </a:r>
          </a:p>
          <a:p>
            <a:pPr marL="0" indent="0" algn="r" rtl="1">
              <a:buNone/>
            </a:pPr>
            <a:endParaRPr lang="fa-IR" sz="1400" b="1" dirty="0"/>
          </a:p>
          <a:p>
            <a:pPr algn="r" rtl="1"/>
            <a:r>
              <a:rPr lang="fa-IR" sz="1400" b="1" dirty="0"/>
              <a:t>تفکیک پسماند های عفونی و غیر عفونی و وسایل تیز وبرنده</a:t>
            </a:r>
            <a:r>
              <a:rPr lang="en-US" sz="1400" b="1" dirty="0"/>
              <a:t> )</a:t>
            </a:r>
            <a:r>
              <a:rPr lang="fa-IR" sz="1400" b="1" dirty="0"/>
              <a:t>تعويض سيفتي باكس در صورت پر شدن 3/4 آن ، دفع مناسب زباله ها)</a:t>
            </a:r>
          </a:p>
          <a:p>
            <a:pPr algn="r" rtl="1"/>
            <a:endParaRPr lang="fa-IR" sz="1400" b="1" dirty="0"/>
          </a:p>
          <a:p>
            <a:pPr algn="r" rtl="1"/>
            <a:r>
              <a:rPr lang="fa-IR" sz="1400" b="1" dirty="0"/>
              <a:t>عدم نگهداري غذا و مايعات دريخچال نگهداري نمونه </a:t>
            </a:r>
          </a:p>
          <a:p>
            <a:pPr algn="r" rtl="1"/>
            <a:endParaRPr lang="fa-IR" sz="1400" b="1" dirty="0"/>
          </a:p>
          <a:p>
            <a:pPr algn="r" rtl="1"/>
            <a:r>
              <a:rPr lang="fa-IR" sz="1400" b="1" dirty="0"/>
              <a:t>ارسال نمونه هاي خون در كيسه هاي پلاستيكي مارك دار به ازمايشگاه</a:t>
            </a:r>
          </a:p>
        </p:txBody>
      </p:sp>
    </p:spTree>
    <p:extLst>
      <p:ext uri="{BB962C8B-B14F-4D97-AF65-F5344CB8AC3E}">
        <p14:creationId xmlns:p14="http://schemas.microsoft.com/office/powerpoint/2010/main" val="3835156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normAutofit/>
          </a:bodyPr>
          <a:lstStyle/>
          <a:p>
            <a:pPr algn="ctr"/>
            <a:r>
              <a:rPr lang="fa-IR" b="1" dirty="0" smtClean="0">
                <a:solidFill>
                  <a:srgbClr val="FF0000"/>
                </a:solidFill>
                <a:cs typeface="B Titr" pitchFamily="2" charset="-78"/>
              </a:rPr>
              <a:t>بقای ویروس انفلوانزا روی سطوح مختلف</a:t>
            </a:r>
            <a:endParaRPr lang="en-US" dirty="0"/>
          </a:p>
        </p:txBody>
      </p:sp>
      <p:sp>
        <p:nvSpPr>
          <p:cNvPr id="3" name="Content Placeholder 2"/>
          <p:cNvSpPr>
            <a:spLocks noGrp="1"/>
          </p:cNvSpPr>
          <p:nvPr>
            <p:ph sz="quarter" idx="1"/>
          </p:nvPr>
        </p:nvSpPr>
        <p:spPr>
          <a:xfrm>
            <a:off x="611560" y="1124744"/>
            <a:ext cx="7467600" cy="5328592"/>
          </a:xfrm>
        </p:spPr>
        <p:txBody>
          <a:bodyPr>
            <a:normAutofit fontScale="92500" lnSpcReduction="10000"/>
          </a:bodyPr>
          <a:lstStyle/>
          <a:p>
            <a:pPr algn="r" rtl="1"/>
            <a:r>
              <a:rPr lang="fa-IR" sz="2800" b="1" dirty="0" smtClean="0">
                <a:solidFill>
                  <a:srgbClr val="333300"/>
                </a:solidFill>
                <a:latin typeface="Arial" pitchFamily="34" charset="0"/>
              </a:rPr>
              <a:t>سطوح سخت و بدون منفذ 24-48 ساعت</a:t>
            </a:r>
            <a:endParaRPr lang="en-US" sz="2800" b="1" dirty="0" smtClean="0">
              <a:solidFill>
                <a:srgbClr val="333300"/>
              </a:solidFill>
              <a:latin typeface="Arial" pitchFamily="34" charset="0"/>
            </a:endParaRPr>
          </a:p>
          <a:p>
            <a:pPr marL="0" indent="0" algn="r" rtl="1">
              <a:buNone/>
            </a:pPr>
            <a:endParaRPr lang="en-US" sz="2800" b="1" dirty="0" smtClean="0">
              <a:solidFill>
                <a:srgbClr val="333300"/>
              </a:solidFill>
              <a:latin typeface="Arial" pitchFamily="34" charset="0"/>
              <a:cs typeface="Arial" pitchFamily="34" charset="0"/>
            </a:endParaRPr>
          </a:p>
          <a:p>
            <a:pPr lvl="1" algn="r" rtl="1"/>
            <a:r>
              <a:rPr lang="fa-IR" sz="2400" dirty="0" smtClean="0">
                <a:solidFill>
                  <a:srgbClr val="333300"/>
                </a:solidFill>
                <a:latin typeface="Arial" pitchFamily="34" charset="0"/>
              </a:rPr>
              <a:t>پلاستیک ,استیل ضد زنگ</a:t>
            </a:r>
            <a:endParaRPr lang="en-US" sz="2400" dirty="0" smtClean="0">
              <a:solidFill>
                <a:srgbClr val="333300"/>
              </a:solidFill>
              <a:latin typeface="Arial" pitchFamily="34" charset="0"/>
              <a:cs typeface="Arial" pitchFamily="34" charset="0"/>
            </a:endParaRPr>
          </a:p>
          <a:p>
            <a:pPr lvl="2" algn="r" rtl="1"/>
            <a:r>
              <a:rPr lang="fa-IR" sz="3200" dirty="0" smtClean="0">
                <a:solidFill>
                  <a:srgbClr val="333300"/>
                </a:solidFill>
                <a:latin typeface="Arial" pitchFamily="34" charset="0"/>
              </a:rPr>
              <a:t>برای بیش از 24 ساعت قابل بازیابی است.</a:t>
            </a:r>
            <a:endParaRPr lang="en-US" sz="3200" dirty="0" smtClean="0">
              <a:solidFill>
                <a:srgbClr val="333300"/>
              </a:solidFill>
              <a:latin typeface="Arial" pitchFamily="34" charset="0"/>
              <a:cs typeface="Arial" pitchFamily="34" charset="0"/>
            </a:endParaRPr>
          </a:p>
          <a:p>
            <a:pPr lvl="2" algn="r" rtl="1"/>
            <a:r>
              <a:rPr lang="fa-IR" sz="3200" dirty="0" smtClean="0">
                <a:solidFill>
                  <a:srgbClr val="333300"/>
                </a:solidFill>
                <a:latin typeface="Arial" pitchFamily="34" charset="0"/>
              </a:rPr>
              <a:t>تا 24 ساعت به دستها قابل انتقال است.</a:t>
            </a:r>
            <a:endParaRPr lang="en-US" sz="3200" dirty="0" smtClean="0">
              <a:solidFill>
                <a:srgbClr val="333300"/>
              </a:solidFill>
              <a:latin typeface="Arial" pitchFamily="34" charset="0"/>
            </a:endParaRPr>
          </a:p>
          <a:p>
            <a:pPr marL="731520" lvl="2" indent="0" algn="r" rtl="1">
              <a:buNone/>
            </a:pPr>
            <a:endParaRPr lang="en-US" sz="3200" dirty="0" smtClean="0">
              <a:solidFill>
                <a:srgbClr val="333300"/>
              </a:solidFill>
              <a:latin typeface="Arial" pitchFamily="34" charset="0"/>
              <a:cs typeface="Arial" pitchFamily="34" charset="0"/>
            </a:endParaRPr>
          </a:p>
          <a:p>
            <a:pPr algn="r" rtl="1"/>
            <a:r>
              <a:rPr lang="fa-IR" sz="2800" b="1" dirty="0" smtClean="0">
                <a:solidFill>
                  <a:srgbClr val="333300"/>
                </a:solidFill>
                <a:latin typeface="Arial" pitchFamily="34" charset="0"/>
              </a:rPr>
              <a:t>پارچه,کاغذ و نسج</a:t>
            </a:r>
            <a:endParaRPr lang="en-US" sz="2800" b="1" dirty="0" smtClean="0">
              <a:solidFill>
                <a:srgbClr val="333300"/>
              </a:solidFill>
              <a:latin typeface="Arial" pitchFamily="34" charset="0"/>
              <a:cs typeface="Arial" pitchFamily="34" charset="0"/>
            </a:endParaRPr>
          </a:p>
          <a:p>
            <a:pPr lvl="1" algn="r" rtl="1"/>
            <a:r>
              <a:rPr lang="fa-IR" sz="2400" dirty="0" smtClean="0">
                <a:solidFill>
                  <a:srgbClr val="333300"/>
                </a:solidFill>
                <a:latin typeface="Arial" pitchFamily="34" charset="0"/>
              </a:rPr>
              <a:t>برای 8-12 ساعت قابل بازیابی است.</a:t>
            </a:r>
            <a:endParaRPr lang="en-US" sz="2400" dirty="0" smtClean="0">
              <a:solidFill>
                <a:srgbClr val="333300"/>
              </a:solidFill>
              <a:latin typeface="Arial" pitchFamily="34" charset="0"/>
              <a:cs typeface="Arial" pitchFamily="34" charset="0"/>
            </a:endParaRPr>
          </a:p>
          <a:p>
            <a:pPr lvl="1" algn="r" rtl="1"/>
            <a:r>
              <a:rPr lang="fa-IR" sz="2400" dirty="0" smtClean="0">
                <a:solidFill>
                  <a:srgbClr val="333300"/>
                </a:solidFill>
                <a:latin typeface="Arial" pitchFamily="34" charset="0"/>
              </a:rPr>
              <a:t>تا 15 دقیقه به دستها قابل انتقال است.</a:t>
            </a:r>
            <a:endParaRPr lang="en-US" sz="2400" dirty="0" smtClean="0">
              <a:solidFill>
                <a:srgbClr val="333300"/>
              </a:solidFill>
              <a:latin typeface="Arial" pitchFamily="34" charset="0"/>
            </a:endParaRPr>
          </a:p>
          <a:p>
            <a:pPr marL="365760" lvl="1" indent="0" algn="r" rtl="1">
              <a:buNone/>
            </a:pPr>
            <a:endParaRPr lang="en-US" sz="2400" dirty="0" smtClean="0">
              <a:solidFill>
                <a:srgbClr val="333300"/>
              </a:solidFill>
              <a:latin typeface="Arial" pitchFamily="34" charset="0"/>
              <a:cs typeface="Arial" pitchFamily="34" charset="0"/>
            </a:endParaRPr>
          </a:p>
          <a:p>
            <a:pPr algn="r" rtl="1"/>
            <a:r>
              <a:rPr lang="fa-IR" sz="2800" b="1" dirty="0" smtClean="0">
                <a:solidFill>
                  <a:srgbClr val="333300"/>
                </a:solidFill>
                <a:latin typeface="Arial" pitchFamily="34" charset="0"/>
              </a:rPr>
              <a:t>روی دستها برای کمتر از 15 دقیقه آن هم فقط در سطوح بالای تعداد ویروس، قابل حیات است.</a:t>
            </a:r>
            <a:endParaRPr lang="en-US" sz="2800" b="1" dirty="0" smtClean="0">
              <a:solidFill>
                <a:srgbClr val="333300"/>
              </a:solidFill>
              <a:latin typeface="Arial" pitchFamily="34" charset="0"/>
              <a:cs typeface="Arial" pitchFamily="34" charset="0"/>
            </a:endParaRPr>
          </a:p>
          <a:p>
            <a:pPr algn="r" rtl="1"/>
            <a:endParaRPr lang="en-US" sz="2800" dirty="0"/>
          </a:p>
        </p:txBody>
      </p:sp>
    </p:spTree>
    <p:extLst>
      <p:ext uri="{BB962C8B-B14F-4D97-AF65-F5344CB8AC3E}">
        <p14:creationId xmlns:p14="http://schemas.microsoft.com/office/powerpoint/2010/main" val="3908621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lstStyle/>
          <a:p>
            <a:pPr algn="ctr"/>
            <a:r>
              <a:rPr lang="fa-IR" b="1" dirty="0" smtClean="0">
                <a:solidFill>
                  <a:srgbClr val="FF0000"/>
                </a:solidFill>
              </a:rPr>
              <a:t>دستورالعمل گندزدایی</a:t>
            </a:r>
            <a:endParaRPr lang="en-US" dirty="0">
              <a:solidFill>
                <a:srgbClr val="FF0000"/>
              </a:solidFill>
            </a:endParaRPr>
          </a:p>
        </p:txBody>
      </p:sp>
      <p:sp>
        <p:nvSpPr>
          <p:cNvPr id="3" name="Content Placeholder 2"/>
          <p:cNvSpPr>
            <a:spLocks noGrp="1"/>
          </p:cNvSpPr>
          <p:nvPr>
            <p:ph sz="quarter" idx="1"/>
          </p:nvPr>
        </p:nvSpPr>
        <p:spPr>
          <a:xfrm>
            <a:off x="457200" y="1600200"/>
            <a:ext cx="7715200" cy="4873752"/>
          </a:xfrm>
        </p:spPr>
        <p:txBody>
          <a:bodyPr>
            <a:normAutofit/>
          </a:bodyPr>
          <a:lstStyle/>
          <a:p>
            <a:pPr algn="just" rtl="1">
              <a:defRPr/>
            </a:pPr>
            <a:r>
              <a:rPr lang="fa-IR" sz="2800" b="1" dirty="0"/>
              <a:t>نظافت سطوح دارای تماس </a:t>
            </a:r>
            <a:r>
              <a:rPr lang="fa-IR" sz="2800" b="1" dirty="0" smtClean="0"/>
              <a:t>مشترک</a:t>
            </a:r>
            <a:r>
              <a:rPr lang="en-US" sz="2800" b="1" dirty="0" smtClean="0"/>
              <a:t> </a:t>
            </a:r>
            <a:r>
              <a:rPr lang="fa-IR" sz="2800" b="1" dirty="0" smtClean="0"/>
              <a:t>با </a:t>
            </a:r>
            <a:r>
              <a:rPr lang="fa-IR" sz="2800" b="1" dirty="0"/>
              <a:t>کمک مواد </a:t>
            </a:r>
            <a:r>
              <a:rPr lang="fa-IR" sz="2800" b="1" dirty="0" smtClean="0"/>
              <a:t>شوینده</a:t>
            </a:r>
            <a:r>
              <a:rPr lang="en-US" sz="2800" b="1" dirty="0" smtClean="0"/>
              <a:t> </a:t>
            </a:r>
            <a:r>
              <a:rPr lang="fa-IR" sz="2800" b="1" dirty="0" smtClean="0"/>
              <a:t> شسته وتوسط </a:t>
            </a:r>
            <a:r>
              <a:rPr lang="fa-IR" sz="2800" b="1" dirty="0"/>
              <a:t>دستمال تمیز </a:t>
            </a:r>
            <a:r>
              <a:rPr lang="fa-IR" sz="2800" b="1" dirty="0" smtClean="0"/>
              <a:t>خشک شده سپس </a:t>
            </a:r>
            <a:r>
              <a:rPr lang="fa-IR" sz="2800" b="1" dirty="0"/>
              <a:t>توسط مایع سفید کننده( آب ژاول 1% )یاهرماده گندزدای مجاز و با کمک دستمال تمیز دیگری گند زدایی انجام میگیرد.</a:t>
            </a:r>
          </a:p>
          <a:p>
            <a:pPr algn="just" rtl="1">
              <a:defRPr/>
            </a:pPr>
            <a:endParaRPr lang="fa-IR" sz="2800" b="1" dirty="0"/>
          </a:p>
          <a:p>
            <a:pPr algn="just" rtl="1">
              <a:buNone/>
              <a:defRPr/>
            </a:pPr>
            <a:r>
              <a:rPr lang="fa-IR" sz="2800" b="1" dirty="0">
                <a:cs typeface="B Titr" pitchFamily="2" charset="-78"/>
              </a:rPr>
              <a:t>نکته:  الف-</a:t>
            </a:r>
            <a:r>
              <a:rPr lang="fa-IR" sz="2800" b="1" dirty="0"/>
              <a:t>محلول گندزدا باید روزانه تهیه و استفاده شود(کارایی محلول پس از گذشت 24 ساعت کاهش میابد</a:t>
            </a:r>
            <a:r>
              <a:rPr lang="fa-IR" sz="2800" b="1" dirty="0" smtClean="0"/>
              <a:t>)</a:t>
            </a:r>
          </a:p>
          <a:p>
            <a:pPr algn="just" rtl="1">
              <a:buNone/>
              <a:defRPr/>
            </a:pPr>
            <a:endParaRPr lang="fa-IR" sz="2800" b="1" dirty="0"/>
          </a:p>
          <a:p>
            <a:pPr algn="just" rtl="1">
              <a:buNone/>
              <a:defRPr/>
            </a:pPr>
            <a:r>
              <a:rPr lang="fa-IR" sz="2800" b="1" dirty="0"/>
              <a:t> ب- گندزدا بايد با آب سرد يا معمولي تهيه گردد </a:t>
            </a:r>
            <a:endParaRPr lang="en-US" sz="2800" b="1" dirty="0"/>
          </a:p>
          <a:p>
            <a:pPr algn="r" rtl="1"/>
            <a:endParaRPr lang="en-US" sz="2800" dirty="0"/>
          </a:p>
        </p:txBody>
      </p:sp>
    </p:spTree>
    <p:extLst>
      <p:ext uri="{BB962C8B-B14F-4D97-AF65-F5344CB8AC3E}">
        <p14:creationId xmlns:p14="http://schemas.microsoft.com/office/powerpoint/2010/main" val="3702499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3923928" y="432048"/>
            <a:ext cx="4198236" cy="609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38" y="436563"/>
            <a:ext cx="3741242"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926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06090"/>
          </a:xfrm>
        </p:spPr>
        <p:txBody>
          <a:bodyPr>
            <a:normAutofit/>
          </a:bodyPr>
          <a:lstStyle/>
          <a:p>
            <a:pPr algn="ctr"/>
            <a:r>
              <a:rPr lang="fa-IR" dirty="0" smtClean="0">
                <a:solidFill>
                  <a:srgbClr val="FF0000"/>
                </a:solidFill>
                <a:cs typeface="B Titr" pitchFamily="2" charset="-78"/>
              </a:rPr>
              <a:t>اقدامات بهداشتی در مورد اجساد مبتلایان</a:t>
            </a:r>
            <a:endParaRPr lang="en-US" dirty="0"/>
          </a:p>
        </p:txBody>
      </p:sp>
      <p:sp>
        <p:nvSpPr>
          <p:cNvPr id="3" name="Content Placeholder 2"/>
          <p:cNvSpPr>
            <a:spLocks noGrp="1"/>
          </p:cNvSpPr>
          <p:nvPr>
            <p:ph sz="quarter" idx="1"/>
          </p:nvPr>
        </p:nvSpPr>
        <p:spPr>
          <a:xfrm>
            <a:off x="457200" y="980728"/>
            <a:ext cx="7467600" cy="5493224"/>
          </a:xfrm>
        </p:spPr>
        <p:txBody>
          <a:bodyPr>
            <a:normAutofit/>
          </a:bodyPr>
          <a:lstStyle/>
          <a:p>
            <a:pPr algn="r" rtl="1">
              <a:buNone/>
              <a:defRPr/>
            </a:pPr>
            <a:r>
              <a:rPr lang="fa-IR" b="1" dirty="0" smtClean="0"/>
              <a:t>1- ممانعت </a:t>
            </a:r>
            <a:r>
              <a:rPr lang="fa-IR" b="1" dirty="0"/>
              <a:t>از شستشو و لمس بیمار فوت شده </a:t>
            </a:r>
            <a:endParaRPr lang="fa-IR" b="1" dirty="0" smtClean="0"/>
          </a:p>
          <a:p>
            <a:pPr algn="r" rtl="1">
              <a:buNone/>
              <a:defRPr/>
            </a:pPr>
            <a:endParaRPr lang="fa-IR" b="1" dirty="0"/>
          </a:p>
          <a:p>
            <a:pPr algn="r" rtl="1">
              <a:buNone/>
              <a:defRPr/>
            </a:pPr>
            <a:r>
              <a:rPr lang="fa-IR" b="1" dirty="0" smtClean="0"/>
              <a:t>2- </a:t>
            </a:r>
            <a:r>
              <a:rPr lang="fa-IR" b="1" dirty="0"/>
              <a:t>پیچاندن جسد در کیسه مخصوص حمل </a:t>
            </a:r>
            <a:r>
              <a:rPr lang="fa-IR" b="1" dirty="0" smtClean="0"/>
              <a:t>جنازه</a:t>
            </a:r>
            <a:endParaRPr lang="en-US" b="1" dirty="0" smtClean="0"/>
          </a:p>
          <a:p>
            <a:pPr algn="r" rtl="1">
              <a:buNone/>
              <a:defRPr/>
            </a:pPr>
            <a:endParaRPr lang="fa-IR" b="1" dirty="0"/>
          </a:p>
          <a:p>
            <a:pPr algn="r" rtl="1">
              <a:lnSpc>
                <a:spcPct val="90000"/>
              </a:lnSpc>
              <a:buNone/>
              <a:defRPr/>
            </a:pPr>
            <a:endParaRPr lang="fa-IR" b="1" dirty="0"/>
          </a:p>
          <a:p>
            <a:pPr algn="r" rtl="1">
              <a:lnSpc>
                <a:spcPct val="90000"/>
              </a:lnSpc>
              <a:buNone/>
              <a:defRPr/>
            </a:pPr>
            <a:r>
              <a:rPr lang="fa-IR" b="1" dirty="0" smtClean="0"/>
              <a:t>4- گندزدایی </a:t>
            </a:r>
            <a:r>
              <a:rPr lang="fa-IR" b="1" dirty="0"/>
              <a:t>وسیله نقلیه حمل جسد با محلول </a:t>
            </a:r>
            <a:r>
              <a:rPr lang="en-US" b="1" dirty="0" smtClean="0"/>
              <a:t>0.5</a:t>
            </a:r>
            <a:r>
              <a:rPr lang="fa-IR" b="1" dirty="0" smtClean="0"/>
              <a:t> </a:t>
            </a:r>
            <a:r>
              <a:rPr lang="fa-IR" b="1" dirty="0"/>
              <a:t>درصد هیپوکلریت سدیم و شستشوی آن پس از 10 الی 30 دقیقه تماس با آب و مواد شوینده و خشکاندن در معرض </a:t>
            </a:r>
            <a:r>
              <a:rPr lang="fa-IR" b="1" dirty="0" smtClean="0"/>
              <a:t>هوا</a:t>
            </a:r>
            <a:endParaRPr lang="en-US" b="1" dirty="0" smtClean="0"/>
          </a:p>
          <a:p>
            <a:pPr algn="r" rtl="1">
              <a:lnSpc>
                <a:spcPct val="90000"/>
              </a:lnSpc>
              <a:buNone/>
              <a:defRPr/>
            </a:pPr>
            <a:endParaRPr lang="fa-IR" b="1" dirty="0"/>
          </a:p>
          <a:p>
            <a:pPr algn="r" rtl="1">
              <a:lnSpc>
                <a:spcPct val="90000"/>
              </a:lnSpc>
              <a:buNone/>
              <a:defRPr/>
            </a:pPr>
            <a:r>
              <a:rPr lang="fa-IR" b="1" dirty="0"/>
              <a:t>   ضمنا“ انجام اقدامات احتیاطی از قبیل استفاده از وسائل حفاظت فردی مانند لباس مناسب ، ماسک و دستکش دو لایه  برای فرد درگیر مورد توجه قرار گیرد .</a:t>
            </a:r>
            <a:endParaRPr lang="en-US" b="1" dirty="0"/>
          </a:p>
          <a:p>
            <a:pPr algn="r" rtl="1"/>
            <a:endParaRPr lang="en-US" dirty="0"/>
          </a:p>
        </p:txBody>
      </p:sp>
    </p:spTree>
    <p:extLst>
      <p:ext uri="{BB962C8B-B14F-4D97-AF65-F5344CB8AC3E}">
        <p14:creationId xmlns:p14="http://schemas.microsoft.com/office/powerpoint/2010/main" val="5683735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84530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sz="quarter" idx="1"/>
          </p:nvPr>
        </p:nvSpPr>
        <p:spPr/>
        <p:txBody>
          <a:bodyPr/>
          <a:lstStyle/>
          <a:p>
            <a:endParaRPr lang="fa-IR"/>
          </a:p>
        </p:txBody>
      </p:sp>
      <p:pic>
        <p:nvPicPr>
          <p:cNvPr id="6" name="bImage" descr="CHeQ will promote health-care quality and coordination of care by expanding underserved communities' capacities to exchange health information. "/>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685800" y="3496827"/>
            <a:ext cx="7239000" cy="2599173"/>
          </a:xfrm>
          <a:prstGeom prst="rect">
            <a:avLst/>
          </a:prstGeom>
        </p:spPr>
        <p:txBody>
          <a:bodyPr wrap="square">
            <a:spAutoFit/>
          </a:bodyPr>
          <a:lstStyle/>
          <a:p>
            <a:pPr algn="ctr" rtl="1"/>
            <a:endParaRPr lang="fa-IR" b="1" i="1" dirty="0" smtClean="0">
              <a:solidFill>
                <a:srgbClr val="FFFF00"/>
              </a:solidFill>
              <a:latin typeface="Tahoma" pitchFamily="34" charset="0"/>
              <a:cs typeface="Tahoma" pitchFamily="34" charset="0"/>
            </a:endParaRPr>
          </a:p>
          <a:p>
            <a:pPr algn="ctr" rtl="1"/>
            <a:r>
              <a:rPr lang="fa-IR" b="1" i="1" dirty="0" smtClean="0">
                <a:solidFill>
                  <a:srgbClr val="FFFF00"/>
                </a:solidFill>
                <a:latin typeface="Tahoma" pitchFamily="34" charset="0"/>
                <a:cs typeface="Tahoma" pitchFamily="34" charset="0"/>
              </a:rPr>
              <a:t>                    </a:t>
            </a:r>
            <a:r>
              <a:rPr lang="fa-IR" b="1" i="1" dirty="0" smtClean="0">
                <a:solidFill>
                  <a:srgbClr val="FF0000"/>
                </a:solidFill>
                <a:latin typeface="Tahoma" pitchFamily="34" charset="0"/>
                <a:cs typeface="Tahoma" pitchFamily="34" charset="0"/>
              </a:rPr>
              <a:t>پیشگیری اصل است          </a:t>
            </a:r>
          </a:p>
          <a:p>
            <a:pPr algn="ctr"/>
            <a:endParaRPr lang="fa-IR" dirty="0" smtClean="0">
              <a:latin typeface="Tahoma" pitchFamily="34" charset="0"/>
              <a:cs typeface="Tahoma" pitchFamily="34" charset="0"/>
            </a:endParaRPr>
          </a:p>
          <a:p>
            <a:pPr algn="ctr"/>
            <a:endParaRPr lang="fa-IR" dirty="0" smtClean="0">
              <a:latin typeface="Tahoma" pitchFamily="34" charset="0"/>
              <a:cs typeface="Tahoma" pitchFamily="34" charset="0"/>
            </a:endParaRPr>
          </a:p>
          <a:p>
            <a:pPr algn="ctr"/>
            <a:endParaRPr lang="fa-IR" dirty="0" smtClean="0">
              <a:solidFill>
                <a:srgbClr val="FFFF00"/>
              </a:solidFill>
              <a:latin typeface="Tahoma" pitchFamily="34" charset="0"/>
              <a:cs typeface="Tahoma" pitchFamily="34" charset="0"/>
            </a:endParaRPr>
          </a:p>
          <a:p>
            <a:pPr algn="ctr" rtl="1">
              <a:lnSpc>
                <a:spcPct val="85000"/>
              </a:lnSpc>
              <a:spcBef>
                <a:spcPct val="50000"/>
              </a:spcBef>
            </a:pPr>
            <a:r>
              <a:rPr lang="fa-IR" b="1" dirty="0" smtClean="0">
                <a:solidFill>
                  <a:srgbClr val="FFFF00"/>
                </a:solidFill>
                <a:latin typeface="Tahoma" pitchFamily="34" charset="0"/>
                <a:cs typeface="Tahoma" pitchFamily="34" charset="0"/>
              </a:rPr>
              <a:t>حفاظت از بیمار....حفاظت از کادر درمانی ........</a:t>
            </a:r>
          </a:p>
          <a:p>
            <a:pPr algn="ctr" rtl="1">
              <a:lnSpc>
                <a:spcPct val="85000"/>
              </a:lnSpc>
              <a:spcBef>
                <a:spcPct val="50000"/>
              </a:spcBef>
            </a:pPr>
            <a:endParaRPr lang="fa-IR" b="1" dirty="0" smtClean="0">
              <a:solidFill>
                <a:srgbClr val="FFFF00"/>
              </a:solidFill>
              <a:latin typeface="Tahoma" pitchFamily="34" charset="0"/>
              <a:cs typeface="Tahoma" pitchFamily="34" charset="0"/>
            </a:endParaRPr>
          </a:p>
          <a:p>
            <a:pPr algn="ctr" rtl="1">
              <a:lnSpc>
                <a:spcPct val="85000"/>
              </a:lnSpc>
              <a:spcBef>
                <a:spcPct val="50000"/>
              </a:spcBef>
            </a:pPr>
            <a:r>
              <a:rPr lang="fa-IR" b="1" dirty="0" smtClean="0">
                <a:solidFill>
                  <a:srgbClr val="FFFF00"/>
                </a:solidFill>
                <a:latin typeface="Tahoma" pitchFamily="34" charset="0"/>
                <a:cs typeface="Tahoma" pitchFamily="34" charset="0"/>
              </a:rPr>
              <a:t>ارتقاء خدمات بهداشتی  کیفی</a:t>
            </a:r>
          </a:p>
        </p:txBody>
      </p:sp>
    </p:spTree>
    <p:extLst>
      <p:ext uri="{BB962C8B-B14F-4D97-AF65-F5344CB8AC3E}">
        <p14:creationId xmlns:p14="http://schemas.microsoft.com/office/powerpoint/2010/main" val="616573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http://www.hha.org.au/UserFiles/image/HowToHandRubMed.jpg">
            <a:hlinkClick r:id="rId2" tgtFrame="_blank"/>
          </p:cNvPr>
          <p:cNvPicPr>
            <a:picLocks noGrp="1"/>
          </p:cNvPicPr>
          <p:nvPr>
            <p:ph sz="quarter" idx="1"/>
          </p:nvPr>
        </p:nvPicPr>
        <p:blipFill>
          <a:blip r:embed="rId3" cstate="print"/>
          <a:srcRect/>
          <a:stretch>
            <a:fillRect/>
          </a:stretch>
        </p:blipFill>
        <p:spPr bwMode="auto">
          <a:xfrm>
            <a:off x="533400" y="685800"/>
            <a:ext cx="3733800" cy="5638800"/>
          </a:xfrm>
          <a:prstGeom prst="rect">
            <a:avLst/>
          </a:prstGeom>
          <a:noFill/>
          <a:ln w="9525">
            <a:noFill/>
            <a:miter lim="800000"/>
            <a:headEnd/>
            <a:tailEnd/>
          </a:ln>
        </p:spPr>
      </p:pic>
      <p:pic>
        <p:nvPicPr>
          <p:cNvPr id="5" name="Picture 4" descr="http://www.hha.org.au/UserFiles/image/HHAHowToHandWashMed(1).jpg">
            <a:hlinkClick r:id="rId4"/>
          </p:cNvPr>
          <p:cNvPicPr/>
          <p:nvPr/>
        </p:nvPicPr>
        <p:blipFill>
          <a:blip r:embed="rId5" cstate="print"/>
          <a:srcRect/>
          <a:stretch>
            <a:fillRect/>
          </a:stretch>
        </p:blipFill>
        <p:spPr bwMode="auto">
          <a:xfrm>
            <a:off x="4419600" y="762000"/>
            <a:ext cx="41910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304800"/>
            <a:ext cx="6172200" cy="609600"/>
          </a:xfrm>
        </p:spPr>
        <p:txBody>
          <a:bodyPr>
            <a:normAutofit fontScale="90000"/>
          </a:bodyPr>
          <a:lstStyle/>
          <a:p>
            <a:pPr algn="ctr"/>
            <a:r>
              <a:rPr lang="fa-IR" dirty="0" smtClean="0"/>
              <a:t/>
            </a:r>
            <a:br>
              <a:rPr lang="fa-IR" dirty="0" smtClean="0"/>
            </a:br>
            <a:r>
              <a:rPr lang="fa-IR" sz="3600" dirty="0" smtClean="0">
                <a:solidFill>
                  <a:srgbClr val="FF0000"/>
                </a:solidFill>
              </a:rPr>
              <a:t> كنترل هاي مهندسي</a:t>
            </a:r>
            <a:endParaRPr lang="fa-IR" sz="3600" dirty="0">
              <a:solidFill>
                <a:srgbClr val="FF0000"/>
              </a:solidFill>
            </a:endParaRPr>
          </a:p>
        </p:txBody>
      </p:sp>
      <p:sp>
        <p:nvSpPr>
          <p:cNvPr id="3" name="Subtitle 2"/>
          <p:cNvSpPr>
            <a:spLocks noGrp="1"/>
          </p:cNvSpPr>
          <p:nvPr>
            <p:ph type="subTitle" idx="1"/>
          </p:nvPr>
        </p:nvSpPr>
        <p:spPr>
          <a:xfrm>
            <a:off x="2286000" y="1219200"/>
            <a:ext cx="6172200" cy="5155722"/>
          </a:xfrm>
        </p:spPr>
        <p:txBody>
          <a:bodyPr>
            <a:normAutofit fontScale="62500" lnSpcReduction="20000"/>
          </a:bodyPr>
          <a:lstStyle/>
          <a:p>
            <a:pPr algn="r" rtl="1"/>
            <a:r>
              <a:rPr lang="fa-IR" sz="3200" dirty="0" smtClean="0"/>
              <a:t>1 - تجهيزات شستشوي دست</a:t>
            </a:r>
          </a:p>
          <a:p>
            <a:pPr algn="r" rtl="1"/>
            <a:endParaRPr lang="fa-IR" sz="3200" dirty="0" smtClean="0"/>
          </a:p>
          <a:p>
            <a:pPr algn="r" rtl="1"/>
            <a:r>
              <a:rPr lang="fa-IR" sz="3200" dirty="0" smtClean="0"/>
              <a:t>2- مايع ضدعفوني دست با بنيان الكلي</a:t>
            </a:r>
          </a:p>
          <a:p>
            <a:pPr algn="r"/>
            <a:endParaRPr lang="en-US" sz="3200" dirty="0" smtClean="0"/>
          </a:p>
          <a:p>
            <a:pPr algn="r"/>
            <a:r>
              <a:rPr lang="fa-IR" sz="3200" dirty="0" smtClean="0"/>
              <a:t>3- مواد ضد عفوني كننده</a:t>
            </a:r>
            <a:endParaRPr lang="en-US" sz="3200" dirty="0" smtClean="0"/>
          </a:p>
          <a:p>
            <a:pPr algn="r"/>
            <a:endParaRPr lang="fa-IR" sz="3200" dirty="0" smtClean="0"/>
          </a:p>
          <a:p>
            <a:pPr algn="r"/>
            <a:r>
              <a:rPr lang="fa-IR" sz="3200" dirty="0" smtClean="0"/>
              <a:t>4- تجهيزات تزريقات ايمن</a:t>
            </a:r>
            <a:endParaRPr lang="en-US" sz="3200" dirty="0" smtClean="0"/>
          </a:p>
          <a:p>
            <a:pPr algn="r"/>
            <a:endParaRPr lang="fa-IR" sz="3200" dirty="0" smtClean="0"/>
          </a:p>
          <a:p>
            <a:pPr algn="r"/>
            <a:r>
              <a:rPr lang="fa-IR" sz="3200" dirty="0" smtClean="0"/>
              <a:t>5- سيفتي باكس </a:t>
            </a:r>
            <a:endParaRPr lang="en-US" sz="3200" dirty="0" smtClean="0"/>
          </a:p>
          <a:p>
            <a:pPr algn="r"/>
            <a:endParaRPr lang="fa-IR" sz="3200" dirty="0" smtClean="0"/>
          </a:p>
          <a:p>
            <a:pPr algn="r"/>
            <a:r>
              <a:rPr lang="fa-IR" sz="3200" dirty="0" smtClean="0"/>
              <a:t>6- كيسه هاي زباله غير قابل نفوذ داراي برچسب</a:t>
            </a:r>
            <a:endParaRPr lang="en-US" sz="3200" dirty="0" smtClean="0"/>
          </a:p>
          <a:p>
            <a:pPr algn="r"/>
            <a:endParaRPr lang="fa-IR" sz="3200" dirty="0" smtClean="0"/>
          </a:p>
          <a:p>
            <a:pPr algn="r"/>
            <a:r>
              <a:rPr lang="fa-IR" sz="3200" dirty="0" smtClean="0"/>
              <a:t>7- منطقه ضد عفوني</a:t>
            </a:r>
            <a:endParaRPr lang="en-US" sz="3200" dirty="0" smtClean="0"/>
          </a:p>
          <a:p>
            <a:pPr algn="r"/>
            <a:endParaRPr lang="fa-IR" sz="3200" dirty="0" smtClean="0"/>
          </a:p>
          <a:p>
            <a:pPr algn="r"/>
            <a:r>
              <a:rPr lang="fa-IR" sz="3200" dirty="0" smtClean="0"/>
              <a:t>8- تجهيزات يكبار مصرف</a:t>
            </a:r>
            <a:endParaRPr lang="en-US" sz="3200" dirty="0" smtClean="0"/>
          </a:p>
          <a:p>
            <a:endParaRPr lang="fa-I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0"/>
            <a:ext cx="6172200" cy="914400"/>
          </a:xfrm>
        </p:spPr>
        <p:txBody>
          <a:bodyPr/>
          <a:lstStyle/>
          <a:p>
            <a:r>
              <a:rPr lang="fa-IR" dirty="0" smtClean="0"/>
              <a:t>آنچه  بیمارستانها   باید انجام دهند</a:t>
            </a:r>
            <a:endParaRPr lang="en-US" dirty="0"/>
          </a:p>
        </p:txBody>
      </p:sp>
      <p:sp>
        <p:nvSpPr>
          <p:cNvPr id="3" name="Subtitle 2"/>
          <p:cNvSpPr>
            <a:spLocks noGrp="1"/>
          </p:cNvSpPr>
          <p:nvPr>
            <p:ph type="subTitle" idx="1"/>
          </p:nvPr>
        </p:nvSpPr>
        <p:spPr>
          <a:xfrm>
            <a:off x="2286000" y="1143000"/>
            <a:ext cx="6172200" cy="5231922"/>
          </a:xfrm>
        </p:spPr>
        <p:txBody>
          <a:bodyPr/>
          <a:lstStyle/>
          <a:p>
            <a:pPr algn="r" rtl="1"/>
            <a:r>
              <a:rPr lang="fa-IR" dirty="0" smtClean="0"/>
              <a:t>1- معاف نمودن حضور دانشجویان ( انترنها ، اکسترنها ، پرستاری و ...) در بالین بیمار مشکوک به کرونا ویروس </a:t>
            </a:r>
          </a:p>
          <a:p>
            <a:pPr algn="r" rtl="1"/>
            <a:r>
              <a:rPr lang="fa-IR" dirty="0" smtClean="0"/>
              <a:t>2- دسترسی 24 ساعته به فوکال پوینت  معاونت درمان برای هماهنگی  ارجاع یا انتقال بیمار به بیمارستانهای سطح 2 و 3  ( فوکال پوینت مبدا با فوکال پوینت </a:t>
            </a:r>
            <a:r>
              <a:rPr lang="fa-IR" dirty="0" smtClean="0"/>
              <a:t>م</a:t>
            </a:r>
            <a:r>
              <a:rPr lang="fa-IR" dirty="0" smtClean="0"/>
              <a:t>قصد</a:t>
            </a:r>
            <a:r>
              <a:rPr lang="fa-IR" dirty="0" smtClean="0"/>
              <a:t>هماهنگی </a:t>
            </a:r>
            <a:r>
              <a:rPr lang="fa-IR" dirty="0" smtClean="0"/>
              <a:t>انجام خواهد داد )</a:t>
            </a:r>
          </a:p>
          <a:p>
            <a:pPr algn="r" rtl="1"/>
            <a:r>
              <a:rPr lang="fa-IR" dirty="0" smtClean="0"/>
              <a:t>3- تاکید بر لزوم استفاده از ماسک جراحی و دستکش لاتکس توسط پرستاران تریاز در طول این مدت و نظارت مدیران بر حسن اجرای برنامه</a:t>
            </a:r>
          </a:p>
          <a:p>
            <a:pPr algn="r" rtl="1"/>
            <a:r>
              <a:rPr lang="fa-IR" dirty="0" smtClean="0"/>
              <a:t>4- مراکز آموزشی درمانی و بیمارستانها برای این بیماران ترمومتر تمپانیک یا نواری تهیه نمایند .</a:t>
            </a:r>
          </a:p>
          <a:p>
            <a:pPr algn="r" rtl="1"/>
            <a:r>
              <a:rPr lang="fa-IR" dirty="0" smtClean="0"/>
              <a:t>5-پیش بینی کادر پرستاری مورد نیاز برای مواقع اپیدمی .</a:t>
            </a:r>
          </a:p>
          <a:p>
            <a:pPr algn="r" rtl="1"/>
            <a:endParaRPr lang="en-US" dirty="0"/>
          </a:p>
        </p:txBody>
      </p:sp>
    </p:spTree>
    <p:extLst>
      <p:ext uri="{BB962C8B-B14F-4D97-AF65-F5344CB8AC3E}">
        <p14:creationId xmlns:p14="http://schemas.microsoft.com/office/powerpoint/2010/main" val="1256665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381000"/>
            <a:ext cx="6172200" cy="685800"/>
          </a:xfrm>
        </p:spPr>
        <p:txBody>
          <a:bodyPr>
            <a:noAutofit/>
          </a:bodyPr>
          <a:lstStyle/>
          <a:p>
            <a:pPr algn="ctr"/>
            <a:r>
              <a:rPr lang="fa-IR" sz="4800" dirty="0" smtClean="0">
                <a:solidFill>
                  <a:srgbClr val="FF0000"/>
                </a:solidFill>
              </a:rPr>
              <a:t>وسایل حفاظت فردی</a:t>
            </a:r>
            <a:endParaRPr lang="en-US" sz="4800" dirty="0">
              <a:solidFill>
                <a:srgbClr val="FF0000"/>
              </a:solidFill>
            </a:endParaRPr>
          </a:p>
        </p:txBody>
      </p:sp>
      <p:sp>
        <p:nvSpPr>
          <p:cNvPr id="3" name="Subtitle 2"/>
          <p:cNvSpPr>
            <a:spLocks noGrp="1"/>
          </p:cNvSpPr>
          <p:nvPr>
            <p:ph type="subTitle" idx="1"/>
          </p:nvPr>
        </p:nvSpPr>
        <p:spPr>
          <a:xfrm>
            <a:off x="2438400" y="1066800"/>
            <a:ext cx="6324600" cy="5308122"/>
          </a:xfrm>
        </p:spPr>
        <p:txBody>
          <a:bodyPr>
            <a:normAutofit fontScale="92500"/>
          </a:bodyPr>
          <a:lstStyle/>
          <a:p>
            <a:pPr algn="r" rtl="1">
              <a:buFont typeface="Wingdings" pitchFamily="2" charset="2"/>
              <a:buChar char="ü"/>
            </a:pPr>
            <a:r>
              <a:rPr lang="fa-IR" sz="3600" dirty="0" smtClean="0"/>
              <a:t>دستکش (</a:t>
            </a:r>
            <a:r>
              <a:rPr lang="fa-IR" sz="2000" dirty="0" smtClean="0"/>
              <a:t>هنگام تماس با بيمار ، محيط  و تجهيزات مربوط به بيمار) </a:t>
            </a:r>
          </a:p>
          <a:p>
            <a:pPr algn="r" rtl="1"/>
            <a:endParaRPr lang="fa-IR" sz="3600" dirty="0"/>
          </a:p>
          <a:p>
            <a:pPr algn="r" rtl="1">
              <a:buFont typeface="Wingdings" pitchFamily="2" charset="2"/>
              <a:buChar char="ü"/>
            </a:pPr>
            <a:r>
              <a:rPr lang="fa-IR" sz="3600" dirty="0" smtClean="0"/>
              <a:t>گان </a:t>
            </a:r>
            <a:r>
              <a:rPr lang="fa-IR" sz="2000" dirty="0" smtClean="0"/>
              <a:t>(هنگام احتمال پاشيدن ترشحات )</a:t>
            </a:r>
          </a:p>
          <a:p>
            <a:pPr algn="r" rtl="1"/>
            <a:endParaRPr lang="fa-IR" sz="3600" dirty="0"/>
          </a:p>
          <a:p>
            <a:pPr algn="r" rtl="1">
              <a:buFont typeface="Wingdings" pitchFamily="2" charset="2"/>
              <a:buChar char="ü"/>
            </a:pPr>
            <a:r>
              <a:rPr lang="fa-IR" sz="3600" dirty="0" smtClean="0"/>
              <a:t>ماسک </a:t>
            </a:r>
            <a:r>
              <a:rPr lang="fa-IR" sz="2000" dirty="0" smtClean="0"/>
              <a:t>(كار در فاصله كمتر از 6 فوت معادل 182/88 سانتي متر)</a:t>
            </a:r>
          </a:p>
          <a:p>
            <a:pPr algn="r" rtl="1"/>
            <a:endParaRPr lang="fa-IR" sz="3600" dirty="0"/>
          </a:p>
          <a:p>
            <a:pPr algn="r" rtl="1">
              <a:buFont typeface="Wingdings" pitchFamily="2" charset="2"/>
              <a:buChar char="ü"/>
            </a:pPr>
            <a:r>
              <a:rPr lang="fa-IR" sz="3600" dirty="0" smtClean="0"/>
              <a:t>عینک محافظ يا محافظ صورت </a:t>
            </a:r>
            <a:r>
              <a:rPr lang="fa-IR" sz="2000" dirty="0" smtClean="0"/>
              <a:t>(هنگام احتمال پاشيدن ترشحات ويا اقدامي كه منجر به ايجاد آئروسل ميشود مانند انتوباسيون يا اكستوباسيون، برونكوسكوپي، ساكشن با سيستم باز، دفع خلط ، نمونه برداري )</a:t>
            </a:r>
            <a:endParaRPr lang="fa-IR" sz="2000" dirty="0"/>
          </a:p>
          <a:p>
            <a:pPr algn="r" rtl="1"/>
            <a:endParaRPr lang="en-US" sz="36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0"/>
            <a:ext cx="2286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971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52400"/>
            <a:ext cx="6172200" cy="685800"/>
          </a:xfrm>
        </p:spPr>
        <p:txBody>
          <a:bodyPr/>
          <a:lstStyle/>
          <a:p>
            <a:endParaRPr lang="en-US" dirty="0"/>
          </a:p>
        </p:txBody>
      </p:sp>
      <p:sp>
        <p:nvSpPr>
          <p:cNvPr id="3" name="Subtitle 2"/>
          <p:cNvSpPr>
            <a:spLocks noGrp="1"/>
          </p:cNvSpPr>
          <p:nvPr>
            <p:ph type="subTitle" idx="1"/>
          </p:nvPr>
        </p:nvSpPr>
        <p:spPr>
          <a:xfrm>
            <a:off x="2286000" y="1143000"/>
            <a:ext cx="6172200" cy="5231922"/>
          </a:xfrm>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1348285"/>
            <a:ext cx="2895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3873" y="228600"/>
            <a:ext cx="673417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7721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8382000" cy="609600"/>
          </a:xfrm>
        </p:spPr>
        <p:txBody>
          <a:bodyPr>
            <a:normAutofit/>
          </a:bodyPr>
          <a:lstStyle/>
          <a:p>
            <a:pPr algn="ctr" rtl="1"/>
            <a:r>
              <a:rPr lang="fa-IR" sz="2800" dirty="0" smtClean="0"/>
              <a:t>سطح يک ،</a:t>
            </a:r>
            <a:r>
              <a:rPr lang="en-US" sz="2800" dirty="0" smtClean="0"/>
              <a:t> </a:t>
            </a:r>
            <a:r>
              <a:rPr lang="fa-IR" sz="2800" dirty="0" smtClean="0">
                <a:solidFill>
                  <a:srgbClr val="FF0000"/>
                </a:solidFill>
              </a:rPr>
              <a:t>سطح دو ،</a:t>
            </a:r>
            <a:r>
              <a:rPr lang="fa-IR" sz="2800" dirty="0" smtClean="0"/>
              <a:t> </a:t>
            </a:r>
            <a:r>
              <a:rPr lang="fa-IR" sz="2800" dirty="0" smtClean="0">
                <a:solidFill>
                  <a:srgbClr val="FFC000"/>
                </a:solidFill>
              </a:rPr>
              <a:t>سطح سه</a:t>
            </a:r>
            <a:endParaRPr lang="fa-IR" sz="2800" dirty="0">
              <a:solidFill>
                <a:srgbClr val="FFC000"/>
              </a:solidFill>
            </a:endParaRPr>
          </a:p>
        </p:txBody>
      </p:sp>
      <p:sp>
        <p:nvSpPr>
          <p:cNvPr id="3" name="Subtitle 2"/>
          <p:cNvSpPr>
            <a:spLocks noGrp="1"/>
          </p:cNvSpPr>
          <p:nvPr>
            <p:ph type="subTitle" idx="1"/>
          </p:nvPr>
        </p:nvSpPr>
        <p:spPr>
          <a:xfrm>
            <a:off x="1676400" y="914400"/>
            <a:ext cx="7239000" cy="5638800"/>
          </a:xfrm>
        </p:spPr>
        <p:txBody>
          <a:bodyPr>
            <a:normAutofit fontScale="92500" lnSpcReduction="10000"/>
          </a:bodyPr>
          <a:lstStyle/>
          <a:p>
            <a:pPr algn="r" rtl="1"/>
            <a:r>
              <a:rPr lang="fa-IR" dirty="0" smtClean="0">
                <a:solidFill>
                  <a:srgbClr val="FF0000"/>
                </a:solidFill>
              </a:rPr>
              <a:t>1-</a:t>
            </a:r>
            <a:r>
              <a:rPr lang="fa-IR" dirty="0" smtClean="0"/>
              <a:t> مراجعه مستقيم بيمار به واحد ترياژ بيمارستاني ، تریاژ مطابق </a:t>
            </a:r>
            <a:r>
              <a:rPr lang="fa-IR" dirty="0" smtClean="0">
                <a:hlinkClick r:id="rId2" action="ppaction://hlinkfile"/>
              </a:rPr>
              <a:t>فلوچارت</a:t>
            </a:r>
            <a:r>
              <a:rPr lang="fa-IR" dirty="0" smtClean="0"/>
              <a:t> و تكميل فرم ترياژ</a:t>
            </a:r>
          </a:p>
          <a:p>
            <a:pPr algn="r" rtl="1"/>
            <a:r>
              <a:rPr lang="en-US" dirty="0" smtClean="0"/>
              <a:t/>
            </a:r>
            <a:br>
              <a:rPr lang="en-US" dirty="0" smtClean="0"/>
            </a:br>
            <a:r>
              <a:rPr lang="en-US" dirty="0" smtClean="0">
                <a:solidFill>
                  <a:srgbClr val="FF0000"/>
                </a:solidFill>
              </a:rPr>
              <a:t>-2</a:t>
            </a:r>
            <a:r>
              <a:rPr lang="en-US" dirty="0" smtClean="0"/>
              <a:t> </a:t>
            </a:r>
            <a:r>
              <a:rPr lang="fa-IR" dirty="0" smtClean="0"/>
              <a:t>به بيماراني كه با علائم تنفسي به واحد ترياژ مراجعه مي كنند يک ماسک ساده جراحي جهت پيشگيري از انتشار ترشحات تنفسي داده مي شودوپس از ثبت دماي بدن با رعايت كنترل عفونت</a:t>
            </a:r>
            <a:r>
              <a:rPr lang="en-US" dirty="0" smtClean="0"/>
              <a:t> ) </a:t>
            </a:r>
            <a:r>
              <a:rPr lang="fa-IR" dirty="0" smtClean="0"/>
              <a:t>ترجيحاً تيمپانيک</a:t>
            </a:r>
            <a:r>
              <a:rPr lang="en-US" dirty="0" smtClean="0"/>
              <a:t> /</a:t>
            </a:r>
            <a:r>
              <a:rPr lang="fa-IR" dirty="0" smtClean="0"/>
              <a:t>پوستي</a:t>
            </a:r>
            <a:r>
              <a:rPr lang="en-US" dirty="0" smtClean="0"/>
              <a:t>( </a:t>
            </a:r>
            <a:r>
              <a:rPr lang="fa-IR" dirty="0" smtClean="0"/>
              <a:t>و پرسش از تاريخچه مرتبط با </a:t>
            </a:r>
            <a:r>
              <a:rPr lang="en-US" dirty="0" smtClean="0"/>
              <a:t>MERS </a:t>
            </a:r>
            <a:r>
              <a:rPr lang="fa-IR" dirty="0" smtClean="0"/>
              <a:t>بيمار را ترياژ نمايد</a:t>
            </a:r>
            <a:r>
              <a:rPr lang="en-US" dirty="0" smtClean="0"/>
              <a:t>. </a:t>
            </a:r>
            <a:br>
              <a:rPr lang="en-US" dirty="0" smtClean="0"/>
            </a:br>
            <a:r>
              <a:rPr lang="fa-IR" dirty="0" smtClean="0"/>
              <a:t> </a:t>
            </a:r>
            <a:r>
              <a:rPr lang="en-US" dirty="0" smtClean="0"/>
              <a:t/>
            </a:r>
            <a:br>
              <a:rPr lang="en-US" dirty="0" smtClean="0"/>
            </a:br>
            <a:r>
              <a:rPr lang="en-US" dirty="0" smtClean="0">
                <a:solidFill>
                  <a:srgbClr val="FF0000"/>
                </a:solidFill>
              </a:rPr>
              <a:t>-3</a:t>
            </a:r>
            <a:r>
              <a:rPr lang="en-US" dirty="0" smtClean="0"/>
              <a:t> </a:t>
            </a:r>
            <a:r>
              <a:rPr lang="fa-IR" dirty="0" smtClean="0"/>
              <a:t>در بيماراني كه بدون علائم تنفسي و بدون تاريخچه مثبت در ترياژ پرستاري هستند ولي در شرح حال و بررسي مبسوط كه توسط پزشک گرفته مي شود تاريخچه مثبت محرز گردد، بايد با توجه به مثبت بودن تاريخچه علاوه بر درمان هاي مرتبط ارائه شده به بيمار در مورد شروع احتمالي علايم تنفسي</a:t>
            </a:r>
            <a:r>
              <a:rPr lang="en-US" dirty="0" smtClean="0"/>
              <a:t>)</a:t>
            </a:r>
            <a:r>
              <a:rPr lang="fa-IR" dirty="0" smtClean="0"/>
              <a:t>دوره كمون</a:t>
            </a:r>
            <a:r>
              <a:rPr lang="en-US" dirty="0" smtClean="0"/>
              <a:t> 2 </a:t>
            </a:r>
            <a:r>
              <a:rPr lang="fa-IR" dirty="0" smtClean="0"/>
              <a:t>هفته اي بيماري </a:t>
            </a:r>
            <a:r>
              <a:rPr lang="en-US" dirty="0" smtClean="0"/>
              <a:t>MERS </a:t>
            </a:r>
            <a:r>
              <a:rPr lang="fa-IR" dirty="0" smtClean="0"/>
              <a:t>مدنظر باشد</a:t>
            </a:r>
            <a:r>
              <a:rPr lang="en-US" dirty="0" smtClean="0"/>
              <a:t> (</a:t>
            </a:r>
            <a:r>
              <a:rPr lang="fa-IR" dirty="0" smtClean="0"/>
              <a:t>،آموزش و هشدارهاي لازم داده شود</a:t>
            </a:r>
            <a:r>
              <a:rPr lang="en-US" dirty="0" smtClean="0"/>
              <a:t>. </a:t>
            </a:r>
            <a:br>
              <a:rPr lang="en-US" dirty="0" smtClean="0"/>
            </a:br>
            <a:r>
              <a:rPr lang="en-US" dirty="0" smtClean="0"/>
              <a:t> </a:t>
            </a:r>
            <a:br>
              <a:rPr lang="en-US" dirty="0" smtClean="0"/>
            </a:br>
            <a:r>
              <a:rPr lang="en-US" dirty="0" smtClean="0">
                <a:solidFill>
                  <a:srgbClr val="FF0000"/>
                </a:solidFill>
              </a:rPr>
              <a:t>-4</a:t>
            </a:r>
            <a:r>
              <a:rPr lang="en-US" dirty="0" smtClean="0"/>
              <a:t> </a:t>
            </a:r>
            <a:r>
              <a:rPr lang="fa-IR" dirty="0" smtClean="0"/>
              <a:t>در بيماراني كه با علائم تنفسي بدون تاريخچه مثبت هستند در سالن انتظار عمومي در فضاي دورتر از ساير بيماران منتظر بمانند و سپس در اتاق معاينه عمومي اورژانس مورد ارزيابي و اخذ شرح حال دقيق و معاينه قرار گرفته و بر اساس قضاوت باليني پزشک مانند ساير بيماريهاي عفوني</a:t>
            </a:r>
            <a:r>
              <a:rPr lang="en-US" dirty="0" smtClean="0"/>
              <a:t> / </a:t>
            </a:r>
            <a:r>
              <a:rPr lang="fa-IR" dirty="0" smtClean="0"/>
              <a:t>تنفسي اكتسابي غير كورونا ويروس تحت درمان و پيگيري قرار مي گيرند</a:t>
            </a:r>
            <a:r>
              <a:rPr lang="en-US" dirty="0" smtClean="0"/>
              <a:t>. </a:t>
            </a:r>
            <a:endParaRPr lang="fa-IR" dirty="0" smtClean="0"/>
          </a:p>
          <a:p>
            <a:pPr algn="r" rtl="1"/>
            <a:r>
              <a:rPr lang="en-US" dirty="0" smtClean="0"/>
              <a:t/>
            </a:r>
            <a:br>
              <a:rPr lang="en-US" dirty="0" smtClean="0"/>
            </a:br>
            <a:r>
              <a:rPr lang="en-US" dirty="0" smtClean="0">
                <a:solidFill>
                  <a:srgbClr val="FF0000"/>
                </a:solidFill>
              </a:rPr>
              <a:t>-5</a:t>
            </a:r>
            <a:r>
              <a:rPr lang="en-US" dirty="0" smtClean="0"/>
              <a:t> </a:t>
            </a:r>
            <a:r>
              <a:rPr lang="fa-IR" dirty="0" smtClean="0"/>
              <a:t>در بيماران با علايم تنفسي</a:t>
            </a:r>
            <a:r>
              <a:rPr lang="en-US" dirty="0" smtClean="0"/>
              <a:t> )</a:t>
            </a:r>
            <a:r>
              <a:rPr lang="fa-IR" dirty="0" smtClean="0"/>
              <a:t>خفيف يا شديد</a:t>
            </a:r>
            <a:r>
              <a:rPr lang="en-US" dirty="0" smtClean="0"/>
              <a:t>( </a:t>
            </a:r>
            <a:r>
              <a:rPr lang="fa-IR" dirty="0" smtClean="0"/>
              <a:t>و تاريخچه مثبت ، بيمار به اتاق انتظار جداگانه مخصوص ارزيابي بيماران مشكوک به </a:t>
            </a:r>
            <a:r>
              <a:rPr lang="en-US" dirty="0" smtClean="0"/>
              <a:t>MERS </a:t>
            </a:r>
            <a:r>
              <a:rPr lang="fa-IR" dirty="0" smtClean="0"/>
              <a:t>كه از پيش تعيين شده هدايت شود</a:t>
            </a:r>
            <a:r>
              <a:rPr lang="en-US" dirty="0" smtClean="0"/>
              <a:t> . </a:t>
            </a:r>
            <a:r>
              <a:rPr lang="fa-IR" dirty="0" smtClean="0"/>
              <a:t>در صورت امكان جداسازي فضاي فيزيكي مناسب ، ارزيابي اوليه بيماران در همان اتاق انتظار توسط پزشک اورژانس</a:t>
            </a:r>
            <a:r>
              <a:rPr lang="en-US" dirty="0" smtClean="0"/>
              <a:t>/</a:t>
            </a:r>
            <a:r>
              <a:rPr lang="fa-IR" dirty="0" smtClean="0"/>
              <a:t>متخصص مقيم اورژانس انجام مي گيرد و جهت معاينه تخصصي به اتاق ايزوله منتقل مي گردد</a:t>
            </a:r>
            <a:endParaRPr lang="fa-I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457200"/>
            <a:ext cx="7239000" cy="5917722"/>
          </a:xfrm>
        </p:spPr>
        <p:txBody>
          <a:bodyPr>
            <a:normAutofit/>
          </a:bodyPr>
          <a:lstStyle/>
          <a:p>
            <a:pPr algn="just" rtl="1"/>
            <a:r>
              <a:rPr lang="en-US" dirty="0" smtClean="0">
                <a:solidFill>
                  <a:srgbClr val="FF0000"/>
                </a:solidFill>
              </a:rPr>
              <a:t>6</a:t>
            </a:r>
            <a:r>
              <a:rPr lang="fa-IR" dirty="0" smtClean="0">
                <a:solidFill>
                  <a:srgbClr val="FF0000"/>
                </a:solidFill>
              </a:rPr>
              <a:t>- </a:t>
            </a:r>
            <a:r>
              <a:rPr lang="fa-IR" dirty="0" smtClean="0"/>
              <a:t>بيمار بدون علايم</a:t>
            </a:r>
            <a:r>
              <a:rPr lang="en-US" dirty="0" smtClean="0"/>
              <a:t> /</a:t>
            </a:r>
            <a:r>
              <a:rPr lang="fa-IR" dirty="0" smtClean="0"/>
              <a:t>علايم خفيف تنفسي با تاريخچه مثبت ، بدون بيماري زمينه اي و عدم نياز به بستري براي ساير علل ،بر اساس شرح حال كامل و قضاوت باليني پزشک اورژانس</a:t>
            </a:r>
            <a:r>
              <a:rPr lang="en-US" dirty="0" smtClean="0"/>
              <a:t>/</a:t>
            </a:r>
            <a:r>
              <a:rPr lang="fa-IR" dirty="0" smtClean="0"/>
              <a:t>متخصص مقيم اورژانس و امكان مراقبت در منزل با توصيه هاي ذيل ترخيص گردد</a:t>
            </a:r>
            <a:r>
              <a:rPr lang="en-US" dirty="0" smtClean="0"/>
              <a:t>:</a:t>
            </a:r>
            <a:endParaRPr lang="fa-IR" dirty="0" smtClean="0"/>
          </a:p>
          <a:p>
            <a:pPr algn="just" rtl="1"/>
            <a:endParaRPr lang="en-US" dirty="0" smtClean="0"/>
          </a:p>
          <a:p>
            <a:pPr algn="just" rtl="1">
              <a:buFont typeface="Wingdings" pitchFamily="2" charset="2"/>
              <a:buChar char="ü"/>
            </a:pPr>
            <a:r>
              <a:rPr lang="fa-IR" dirty="0" smtClean="0"/>
              <a:t>رعايت موازين بهداشتي و تنفسي در منزل براي بيمار و ساير افراد خانوار</a:t>
            </a:r>
            <a:r>
              <a:rPr lang="en-US" dirty="0" smtClean="0"/>
              <a:t> )</a:t>
            </a:r>
            <a:r>
              <a:rPr lang="fa-IR" dirty="0" smtClean="0"/>
              <a:t>طبق راهنماي </a:t>
            </a:r>
            <a:r>
              <a:rPr lang="fa-IR" smtClean="0"/>
              <a:t>مراقبت بيماريهاي تنفسي </a:t>
            </a:r>
            <a:r>
              <a:rPr lang="fa-IR" dirty="0" smtClean="0"/>
              <a:t>ناشي از كوروناويروس به پيوست</a:t>
            </a:r>
            <a:endParaRPr lang="en-US" dirty="0" smtClean="0"/>
          </a:p>
          <a:p>
            <a:pPr algn="just" rtl="1">
              <a:buFont typeface="Wingdings" pitchFamily="2" charset="2"/>
              <a:buChar char="ü"/>
            </a:pPr>
            <a:r>
              <a:rPr lang="fa-IR" dirty="0" smtClean="0"/>
              <a:t>توصيه به پيگيري درمان و مراجعه مجدد با هشدار علائم خطر </a:t>
            </a:r>
            <a:endParaRPr lang="en-US" dirty="0" smtClean="0"/>
          </a:p>
          <a:p>
            <a:pPr algn="just" rtl="1">
              <a:buFont typeface="Wingdings" pitchFamily="2" charset="2"/>
              <a:buChar char="ü"/>
            </a:pPr>
            <a:r>
              <a:rPr lang="fa-IR" dirty="0" smtClean="0"/>
              <a:t>آموزش به اطرافيان از نظر رعايت موازين بهداشتي فردي و تنفسي </a:t>
            </a:r>
            <a:endParaRPr lang="en-US" dirty="0" smtClean="0"/>
          </a:p>
          <a:p>
            <a:pPr algn="just" rtl="1">
              <a:buFont typeface="Wingdings" pitchFamily="2" charset="2"/>
              <a:buChar char="ü"/>
            </a:pPr>
            <a:r>
              <a:rPr lang="fa-IR" dirty="0" smtClean="0"/>
              <a:t> اجتناب از تماس غيرضروري و حضور در اجتماعات </a:t>
            </a:r>
            <a:endParaRPr lang="en-US" dirty="0" smtClean="0"/>
          </a:p>
          <a:p>
            <a:pPr algn="just" rtl="1"/>
            <a:r>
              <a:rPr lang="fa-IR" dirty="0" smtClean="0"/>
              <a:t> </a:t>
            </a:r>
            <a:endParaRPr lang="en-US" dirty="0" smtClean="0"/>
          </a:p>
          <a:p>
            <a:pPr algn="just" rtl="1"/>
            <a:r>
              <a:rPr lang="en-US" dirty="0" smtClean="0">
                <a:solidFill>
                  <a:srgbClr val="FF0000"/>
                </a:solidFill>
              </a:rPr>
              <a:t>-7 </a:t>
            </a:r>
            <a:r>
              <a:rPr lang="fa-IR" dirty="0" smtClean="0"/>
              <a:t>علامت گذاري و نشان دار كردن مسير انتقال بيماران مشكوک از واحد ترياژ به اتاق ايزوله ترجيحاً</a:t>
            </a:r>
            <a:r>
              <a:rPr lang="en-US" dirty="0" smtClean="0"/>
              <a:t> u1576 </a:t>
            </a:r>
            <a:r>
              <a:rPr lang="fa-IR" dirty="0" smtClean="0"/>
              <a:t>با رنگ خاكستري</a:t>
            </a:r>
            <a:r>
              <a:rPr lang="en-US" dirty="0" smtClean="0"/>
              <a:t> ) </a:t>
            </a:r>
            <a:r>
              <a:rPr lang="fa-IR" dirty="0" smtClean="0"/>
              <a:t>واحد ترياژ اتاق انتظار اتاق ايزوله</a:t>
            </a:r>
            <a:r>
              <a:rPr lang="en-US" dirty="0" smtClean="0"/>
              <a:t>(</a:t>
            </a:r>
          </a:p>
          <a:p>
            <a:pPr algn="just" rtl="1"/>
            <a:r>
              <a:rPr lang="fa-IR" dirty="0" smtClean="0"/>
              <a:t> </a:t>
            </a:r>
            <a:endParaRPr lang="en-US" dirty="0" smtClean="0"/>
          </a:p>
          <a:p>
            <a:pPr algn="just" rtl="1"/>
            <a:r>
              <a:rPr lang="en-US" dirty="0" smtClean="0">
                <a:solidFill>
                  <a:srgbClr val="FF0000"/>
                </a:solidFill>
              </a:rPr>
              <a:t>-8</a:t>
            </a:r>
            <a:r>
              <a:rPr lang="en-US" dirty="0" smtClean="0"/>
              <a:t> </a:t>
            </a:r>
            <a:r>
              <a:rPr lang="fa-IR" dirty="0" smtClean="0"/>
              <a:t>اتاق ايزوله</a:t>
            </a:r>
            <a:r>
              <a:rPr lang="en-US" dirty="0" smtClean="0"/>
              <a:t>: </a:t>
            </a:r>
            <a:r>
              <a:rPr lang="fa-IR" dirty="0" smtClean="0"/>
              <a:t>ترجيحا خارج از فضاي بخش اورژانس مهيا شده است و درصورت نبود اتاق ايزوله با شرايط فوق به طور موقت به اتاق ايزوله اورژانس منتقل مي گردد</a:t>
            </a:r>
            <a:r>
              <a:rPr lang="en-US" dirty="0" smtClean="0"/>
              <a:t>. </a:t>
            </a:r>
          </a:p>
          <a:p>
            <a:pPr algn="just" rtl="1"/>
            <a:endParaRPr lang="fa-I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467</TotalTime>
  <Words>1638</Words>
  <Application>Microsoft Office PowerPoint</Application>
  <PresentationFormat>On-screen Show (4:3)</PresentationFormat>
  <Paragraphs>156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Oriel</vt:lpstr>
      <vt:lpstr>PowerPoint Presentation</vt:lpstr>
      <vt:lpstr>آموزش پرسنل بیمارستانی در زمینه مبانی کنترل عفونت</vt:lpstr>
      <vt:lpstr>PowerPoint Presentation</vt:lpstr>
      <vt:lpstr>  كنترل هاي مهندسي</vt:lpstr>
      <vt:lpstr>آنچه  بیمارستانها   باید انجام دهند</vt:lpstr>
      <vt:lpstr>وسایل حفاظت فردی</vt:lpstr>
      <vt:lpstr>PowerPoint Presentation</vt:lpstr>
      <vt:lpstr>سطح يک ، سطح دو ، سطح سه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انواع نمونه توصيه شده</vt:lpstr>
      <vt:lpstr>PowerPoint Presentation</vt:lpstr>
      <vt:lpstr>PowerPoint Presentation</vt:lpstr>
      <vt:lpstr>نمونه ترشحات تنفسي</vt:lpstr>
      <vt:lpstr>بقای ویروس انفلوانزا روی سطوح مختلف</vt:lpstr>
      <vt:lpstr>دستورالعمل گندزدایی</vt:lpstr>
      <vt:lpstr>PowerPoint Presentation</vt:lpstr>
      <vt:lpstr>اقدامات بهداشتی در مورد اجساد مبتلایان</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نكات بهداشتي هنگام بستري بيمار</dc:title>
  <dc:creator>ebrahimian</dc:creator>
  <cp:lastModifiedBy>CHANGE_ME1</cp:lastModifiedBy>
  <cp:revision>49</cp:revision>
  <cp:lastPrinted>2015-02-12T06:57:54Z</cp:lastPrinted>
  <dcterms:created xsi:type="dcterms:W3CDTF">2015-02-12T05:07:53Z</dcterms:created>
  <dcterms:modified xsi:type="dcterms:W3CDTF">2015-09-28T08:50:12Z</dcterms:modified>
</cp:coreProperties>
</file>